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52"/>
  </p:notesMasterIdLst>
  <p:sldIdLst>
    <p:sldId id="256" r:id="rId3"/>
    <p:sldId id="259" r:id="rId4"/>
    <p:sldId id="313" r:id="rId5"/>
    <p:sldId id="281" r:id="rId6"/>
    <p:sldId id="284" r:id="rId7"/>
    <p:sldId id="283" r:id="rId8"/>
    <p:sldId id="285" r:id="rId9"/>
    <p:sldId id="287" r:id="rId10"/>
    <p:sldId id="337" r:id="rId11"/>
    <p:sldId id="288" r:id="rId12"/>
    <p:sldId id="290" r:id="rId13"/>
    <p:sldId id="286" r:id="rId14"/>
    <p:sldId id="292" r:id="rId15"/>
    <p:sldId id="293" r:id="rId16"/>
    <p:sldId id="320" r:id="rId17"/>
    <p:sldId id="294" r:id="rId18"/>
    <p:sldId id="311" r:id="rId19"/>
    <p:sldId id="296" r:id="rId20"/>
    <p:sldId id="300" r:id="rId21"/>
    <p:sldId id="303" r:id="rId22"/>
    <p:sldId id="307" r:id="rId23"/>
    <p:sldId id="309" r:id="rId24"/>
    <p:sldId id="310" r:id="rId25"/>
    <p:sldId id="322" r:id="rId26"/>
    <p:sldId id="321" r:id="rId27"/>
    <p:sldId id="338" r:id="rId28"/>
    <p:sldId id="312" r:id="rId29"/>
    <p:sldId id="314" r:id="rId30"/>
    <p:sldId id="316" r:id="rId31"/>
    <p:sldId id="315" r:id="rId32"/>
    <p:sldId id="317" r:id="rId33"/>
    <p:sldId id="318" r:id="rId34"/>
    <p:sldId id="323" r:id="rId35"/>
    <p:sldId id="324" r:id="rId36"/>
    <p:sldId id="326" r:id="rId37"/>
    <p:sldId id="325" r:id="rId38"/>
    <p:sldId id="327" r:id="rId39"/>
    <p:sldId id="328" r:id="rId40"/>
    <p:sldId id="329" r:id="rId41"/>
    <p:sldId id="332" r:id="rId42"/>
    <p:sldId id="333" r:id="rId43"/>
    <p:sldId id="330" r:id="rId44"/>
    <p:sldId id="331" r:id="rId45"/>
    <p:sldId id="335" r:id="rId46"/>
    <p:sldId id="341" r:id="rId47"/>
    <p:sldId id="334" r:id="rId48"/>
    <p:sldId id="339" r:id="rId49"/>
    <p:sldId id="336" r:id="rId50"/>
    <p:sldId id="34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EE3F3"/>
    <a:srgbClr val="CEE3F2"/>
    <a:srgbClr val="E8F2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94660"/>
  </p:normalViewPr>
  <p:slideViewPr>
    <p:cSldViewPr>
      <p:cViewPr varScale="1">
        <p:scale>
          <a:sx n="90" d="100"/>
          <a:sy n="90" d="100"/>
        </p:scale>
        <p:origin x="1032"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4C9174-68BE-434C-9D5F-7B56BC786DCB}" type="datetimeFigureOut">
              <a:rPr lang="en-US" smtClean="0"/>
              <a:t>5/13/2015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CC1C8-A1F1-2242-9461-2C8FD5868C36}" type="slidenum">
              <a:rPr lang="en-US" smtClean="0"/>
              <a:t>‹#›</a:t>
            </a:fld>
            <a:endParaRPr lang="en-US"/>
          </a:p>
        </p:txBody>
      </p:sp>
    </p:spTree>
    <p:extLst>
      <p:ext uri="{BB962C8B-B14F-4D97-AF65-F5344CB8AC3E}">
        <p14:creationId xmlns:p14="http://schemas.microsoft.com/office/powerpoint/2010/main" val="32269139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06ADF3B-C7AA-304C-BBD5-5A759CBB5471}" type="slidenum">
              <a:rPr lang="en-US"/>
              <a:pPr eaLnBrk="1" hangingPunct="1"/>
              <a:t>10</a:t>
            </a:fld>
            <a:endParaRPr lang="en-US"/>
          </a:p>
        </p:txBody>
      </p:sp>
    </p:spTree>
    <p:extLst>
      <p:ext uri="{BB962C8B-B14F-4D97-AF65-F5344CB8AC3E}">
        <p14:creationId xmlns:p14="http://schemas.microsoft.com/office/powerpoint/2010/main" val="3022060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CC2477C-9ED4-134D-A002-38D0E8BC3FAC}" type="slidenum">
              <a:rPr lang="en-US"/>
              <a:pPr eaLnBrk="1" hangingPunct="1"/>
              <a:t>31</a:t>
            </a:fld>
            <a:endParaRPr lang="en-US"/>
          </a:p>
        </p:txBody>
      </p:sp>
      <p:sp>
        <p:nvSpPr>
          <p:cNvPr id="72707" name="Rectangle 2"/>
          <p:cNvSpPr>
            <a:spLocks noGrp="1" noRot="1" noChangeAspect="1" noChangeArrowheads="1" noTextEdit="1"/>
          </p:cNvSpPr>
          <p:nvPr>
            <p:ph type="sldImg"/>
          </p:nvPr>
        </p:nvSpPr>
        <p:spPr>
          <a:xfrm>
            <a:off x="1143000" y="687388"/>
            <a:ext cx="4572000" cy="3429000"/>
          </a:xfrm>
          <a:ln/>
        </p:spPr>
      </p:sp>
      <p:sp>
        <p:nvSpPr>
          <p:cNvPr id="72708" name="Rectangle 3"/>
          <p:cNvSpPr>
            <a:spLocks noGrp="1" noChangeArrowheads="1"/>
          </p:cNvSpPr>
          <p:nvPr>
            <p:ph type="body" idx="1"/>
          </p:nvPr>
        </p:nvSpPr>
        <p:spPr>
          <a:xfrm>
            <a:off x="685800" y="4344914"/>
            <a:ext cx="5486400" cy="411177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In my work, I pay special attention to financial services, and have quite a bit of knowledge of the domain.  I find it helps me do better with my clients, and also deliver better solutions in general.</a:t>
            </a:r>
          </a:p>
          <a:p>
            <a:endParaRPr lang="en-US"/>
          </a:p>
          <a:p>
            <a:r>
              <a:rPr lang="en-US" b="1"/>
              <a:t>Question</a:t>
            </a:r>
            <a:r>
              <a:rPr lang="en-US"/>
              <a:t>: How can you be a generalizing specialist?</a:t>
            </a:r>
          </a:p>
          <a:p>
            <a:endParaRPr lang="en-US"/>
          </a:p>
          <a:p>
            <a:r>
              <a:rPr lang="en-US" sz="1400" b="1"/>
              <a:t>NEXT: Example Team Structure</a:t>
            </a:r>
          </a:p>
        </p:txBody>
      </p:sp>
    </p:spTree>
    <p:extLst>
      <p:ext uri="{BB962C8B-B14F-4D97-AF65-F5344CB8AC3E}">
        <p14:creationId xmlns:p14="http://schemas.microsoft.com/office/powerpoint/2010/main" val="87446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E3C29C5-8BEB-7249-BBBE-06E111392739}" type="slidenum">
              <a:rPr lang="en-US"/>
              <a:pPr eaLnBrk="1" hangingPunct="1"/>
              <a:t>32</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p>
        </p:txBody>
      </p:sp>
    </p:spTree>
    <p:extLst>
      <p:ext uri="{BB962C8B-B14F-4D97-AF65-F5344CB8AC3E}">
        <p14:creationId xmlns:p14="http://schemas.microsoft.com/office/powerpoint/2010/main" val="134496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CC2477C-9ED4-134D-A002-38D0E8BC3FAC}" type="slidenum">
              <a:rPr lang="en-US"/>
              <a:pPr eaLnBrk="1" hangingPunct="1"/>
              <a:t>33</a:t>
            </a:fld>
            <a:endParaRPr lang="en-US"/>
          </a:p>
        </p:txBody>
      </p:sp>
      <p:sp>
        <p:nvSpPr>
          <p:cNvPr id="72707" name="Rectangle 2"/>
          <p:cNvSpPr>
            <a:spLocks noGrp="1" noRot="1" noChangeAspect="1" noChangeArrowheads="1" noTextEdit="1"/>
          </p:cNvSpPr>
          <p:nvPr>
            <p:ph type="sldImg"/>
          </p:nvPr>
        </p:nvSpPr>
        <p:spPr>
          <a:xfrm>
            <a:off x="1143000" y="687388"/>
            <a:ext cx="4572000" cy="3429000"/>
          </a:xfrm>
          <a:ln/>
        </p:spPr>
      </p:sp>
      <p:sp>
        <p:nvSpPr>
          <p:cNvPr id="72708" name="Rectangle 3"/>
          <p:cNvSpPr>
            <a:spLocks noGrp="1" noChangeArrowheads="1"/>
          </p:cNvSpPr>
          <p:nvPr>
            <p:ph type="body" idx="1"/>
          </p:nvPr>
        </p:nvSpPr>
        <p:spPr>
          <a:xfrm>
            <a:off x="685800" y="4344914"/>
            <a:ext cx="5486400" cy="411177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In my work, I pay special attention to financial services, and have quite a bit of knowledge of the domain.  I find it helps me do better with my clients, and also deliver better solutions in general.</a:t>
            </a:r>
          </a:p>
          <a:p>
            <a:endParaRPr lang="en-US"/>
          </a:p>
          <a:p>
            <a:r>
              <a:rPr lang="en-US" b="1"/>
              <a:t>Question</a:t>
            </a:r>
            <a:r>
              <a:rPr lang="en-US"/>
              <a:t>: How can you be a generalizing specialist?</a:t>
            </a:r>
          </a:p>
          <a:p>
            <a:endParaRPr lang="en-US"/>
          </a:p>
          <a:p>
            <a:r>
              <a:rPr lang="en-US" sz="1400" b="1"/>
              <a:t>NEXT: Example Team Structure</a:t>
            </a:r>
          </a:p>
        </p:txBody>
      </p:sp>
    </p:spTree>
    <p:extLst>
      <p:ext uri="{BB962C8B-B14F-4D97-AF65-F5344CB8AC3E}">
        <p14:creationId xmlns:p14="http://schemas.microsoft.com/office/powerpoint/2010/main" val="341845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34</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35</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36</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37</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38</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39</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42</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6595BA4-3430-9A49-847D-162CC262874E}" type="slidenum">
              <a:rPr lang="en-US"/>
              <a:pPr eaLnBrk="1" hangingPunct="1"/>
              <a:t>11</a:t>
            </a:fld>
            <a:endParaRPr lang="en-US"/>
          </a:p>
        </p:txBody>
      </p:sp>
    </p:spTree>
    <p:extLst>
      <p:ext uri="{BB962C8B-B14F-4D97-AF65-F5344CB8AC3E}">
        <p14:creationId xmlns:p14="http://schemas.microsoft.com/office/powerpoint/2010/main" val="1650704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43</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44</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45</a:t>
            </a:fld>
            <a:endParaRPr lang="en-GB" dirty="0"/>
          </a:p>
        </p:txBody>
      </p:sp>
    </p:spTree>
    <p:extLst>
      <p:ext uri="{BB962C8B-B14F-4D97-AF65-F5344CB8AC3E}">
        <p14:creationId xmlns:p14="http://schemas.microsoft.com/office/powerpoint/2010/main" val="520150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46</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6206A530-5886-42F1-B295-103074C3B264}" type="slidenum">
              <a:rPr lang="en-GB" smtClean="0"/>
              <a:pPr/>
              <a:t>48</a:t>
            </a:fld>
            <a:endParaRPr lang="en-GB" dirty="0"/>
          </a:p>
        </p:txBody>
      </p:sp>
    </p:spTree>
    <p:extLst>
      <p:ext uri="{BB962C8B-B14F-4D97-AF65-F5344CB8AC3E}">
        <p14:creationId xmlns:p14="http://schemas.microsoft.com/office/powerpoint/2010/main" val="10108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CD29366-DDA8-D948-AB76-9F9EF8DBAF67}" type="slidenum">
              <a:rPr lang="en-US"/>
              <a:pPr eaLnBrk="1" hangingPunct="1"/>
              <a:t>13</a:t>
            </a:fld>
            <a:endParaRPr lang="en-US"/>
          </a:p>
        </p:txBody>
      </p:sp>
    </p:spTree>
    <p:extLst>
      <p:ext uri="{BB962C8B-B14F-4D97-AF65-F5344CB8AC3E}">
        <p14:creationId xmlns:p14="http://schemas.microsoft.com/office/powerpoint/2010/main" val="184564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8485F75-E5BF-9942-A8BD-3625E25C7265}" type="slidenum">
              <a:rPr lang="en-US"/>
              <a:pPr eaLnBrk="1" hangingPunct="1"/>
              <a:t>14</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p>
        </p:txBody>
      </p:sp>
    </p:spTree>
    <p:extLst>
      <p:ext uri="{BB962C8B-B14F-4D97-AF65-F5344CB8AC3E}">
        <p14:creationId xmlns:p14="http://schemas.microsoft.com/office/powerpoint/2010/main" val="313561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p:cNvSpPr>
          <p:nvPr>
            <p:ph type="sldNum" sz="quarter" idx="5"/>
          </p:nvPr>
        </p:nvSpPr>
        <p:spPr/>
        <p:txBody>
          <a:bodyPr/>
          <a:lstStyle>
            <a:lvl1pPr eaLnBrk="0" hangingPunct="0">
              <a:defRPr sz="3200">
                <a:solidFill>
                  <a:srgbClr val="000000"/>
                </a:solidFill>
                <a:latin typeface="Gill Sans" charset="0"/>
                <a:ea typeface="ヒラギノ角ゴ Pro W3" charset="0"/>
                <a:cs typeface="ヒラギノ角ゴ Pro W3" charset="0"/>
                <a:sym typeface="Gill Sans" charset="0"/>
              </a:defRPr>
            </a:lvl1pPr>
            <a:lvl2pPr marL="742950" indent="-285750" eaLnBrk="0" hangingPunct="0">
              <a:defRPr sz="3200">
                <a:solidFill>
                  <a:srgbClr val="000000"/>
                </a:solidFill>
                <a:latin typeface="Gill Sans" charset="0"/>
                <a:ea typeface="ヒラギノ角ゴ Pro W3" charset="0"/>
                <a:cs typeface="ヒラギノ角ゴ Pro W3" charset="0"/>
                <a:sym typeface="Gill Sans" charset="0"/>
              </a:defRPr>
            </a:lvl2pPr>
            <a:lvl3pPr marL="1143000" indent="-228600" eaLnBrk="0" hangingPunct="0">
              <a:defRPr sz="3200">
                <a:solidFill>
                  <a:srgbClr val="000000"/>
                </a:solidFill>
                <a:latin typeface="Gill Sans" charset="0"/>
                <a:ea typeface="ヒラギノ角ゴ Pro W3" charset="0"/>
                <a:cs typeface="ヒラギノ角ゴ Pro W3" charset="0"/>
                <a:sym typeface="Gill Sans" charset="0"/>
              </a:defRPr>
            </a:lvl3pPr>
            <a:lvl4pPr marL="1600200" indent="-228600" eaLnBrk="0" hangingPunct="0">
              <a:defRPr sz="3200">
                <a:solidFill>
                  <a:srgbClr val="000000"/>
                </a:solidFill>
                <a:latin typeface="Gill Sans" charset="0"/>
                <a:ea typeface="ヒラギノ角ゴ Pro W3" charset="0"/>
                <a:cs typeface="ヒラギノ角ゴ Pro W3" charset="0"/>
                <a:sym typeface="Gill Sans" charset="0"/>
              </a:defRPr>
            </a:lvl4pPr>
            <a:lvl5pPr marL="2057400" indent="-228600" eaLnBrk="0" hangingPunct="0">
              <a:defRPr sz="3200">
                <a:solidFill>
                  <a:srgbClr val="000000"/>
                </a:solidFill>
                <a:latin typeface="Gill Sans" charset="0"/>
                <a:ea typeface="ヒラギノ角ゴ Pro W3" charset="0"/>
                <a:cs typeface="ヒラギノ角ゴ Pro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 W3" charset="0"/>
                <a:cs typeface="ヒラギノ角ゴ Pro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 W3" charset="0"/>
                <a:cs typeface="ヒラギノ角ゴ Pro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 W3" charset="0"/>
                <a:cs typeface="ヒラギノ角ゴ Pro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 W3" charset="0"/>
                <a:cs typeface="ヒラギノ角ゴ Pro W3" charset="0"/>
                <a:sym typeface="Gill Sans" charset="0"/>
              </a:defRPr>
            </a:lvl9pPr>
          </a:lstStyle>
          <a:p>
            <a:pPr eaLnBrk="1" hangingPunct="1">
              <a:defRPr/>
            </a:pPr>
            <a:fld id="{2D2773C9-78B5-6541-A618-63D6CB49083F}" type="slidenum">
              <a:rPr lang="en-US" sz="1200" smtClean="0"/>
              <a:pPr eaLnBrk="1" hangingPunct="1">
                <a:defRPr/>
              </a:pPr>
              <a:t>15</a:t>
            </a:fld>
            <a:endParaRPr lang="en-US" sz="1200" smtClean="0"/>
          </a:p>
        </p:txBody>
      </p:sp>
      <p:sp>
        <p:nvSpPr>
          <p:cNvPr id="58371" name="Rectangle 1026"/>
          <p:cNvSpPr>
            <a:spLocks noGrp="1" noRot="1" noChangeAspect="1" noChangeArrowheads="1" noTextEdit="1"/>
          </p:cNvSpPr>
          <p:nvPr>
            <p:ph type="sldImg"/>
          </p:nvPr>
        </p:nvSpPr>
        <p:spPr>
          <a:ln/>
        </p:spPr>
      </p:sp>
      <p:sp>
        <p:nvSpPr>
          <p:cNvPr id="58372" name="Rectangle 1027"/>
          <p:cNvSpPr>
            <a:spLocks noGrp="1"/>
          </p:cNvSpPr>
          <p:nvPr>
            <p:ph type="body" idx="1"/>
          </p:nvPr>
        </p:nvSpPr>
        <p:spPr/>
        <p:txBody>
          <a:bodyPr/>
          <a:lstStyle/>
          <a:p>
            <a:pPr eaLnBrk="1" hangingPunct="1">
              <a:defRPr/>
            </a:pPr>
            <a:endParaRPr lang="en-US">
              <a:latin typeface="Gill Sans" charset="0"/>
              <a:cs typeface="+mn-cs"/>
            </a:endParaRPr>
          </a:p>
        </p:txBody>
      </p:sp>
    </p:spTree>
    <p:extLst>
      <p:ext uri="{BB962C8B-B14F-4D97-AF65-F5344CB8AC3E}">
        <p14:creationId xmlns:p14="http://schemas.microsoft.com/office/powerpoint/2010/main" val="1150067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7640C0C-4D90-4A40-A454-7FEB4A83DE24}" type="slidenum">
              <a:rPr lang="en-US"/>
              <a:pPr eaLnBrk="1" hangingPunct="1"/>
              <a:t>16</a:t>
            </a:fld>
            <a:endParaRPr lang="en-US"/>
          </a:p>
        </p:txBody>
      </p:sp>
      <p:sp>
        <p:nvSpPr>
          <p:cNvPr id="64515" name="Rectangle 2"/>
          <p:cNvSpPr>
            <a:spLocks noGrp="1" noRot="1" noChangeAspect="1" noChangeArrowheads="1" noTextEdit="1"/>
          </p:cNvSpPr>
          <p:nvPr>
            <p:ph type="sldImg"/>
          </p:nvPr>
        </p:nvSpPr>
        <p:spPr>
          <a:xfrm>
            <a:off x="1144588" y="687388"/>
            <a:ext cx="4570412" cy="3429000"/>
          </a:xfrm>
          <a:ln/>
        </p:spPr>
      </p:sp>
      <p:sp>
        <p:nvSpPr>
          <p:cNvPr id="64516" name="Rectangle 3"/>
          <p:cNvSpPr>
            <a:spLocks noGrp="1" noChangeArrowheads="1"/>
          </p:cNvSpPr>
          <p:nvPr>
            <p:ph type="body" idx="1"/>
          </p:nvPr>
        </p:nvSpPr>
        <p:spPr>
          <a:xfrm>
            <a:off x="685800" y="4344914"/>
            <a:ext cx="5486400" cy="411177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Iterative development lifecycle:</a:t>
            </a:r>
          </a:p>
          <a:p>
            <a:pPr>
              <a:buFontTx/>
              <a:buChar char="•"/>
            </a:pPr>
            <a:r>
              <a:rPr lang="en-US"/>
              <a:t>Balance is important; JUST ENOUGH process to help people work most efficiently</a:t>
            </a:r>
          </a:p>
          <a:p>
            <a:pPr>
              <a:buFontTx/>
              <a:buChar char="•"/>
            </a:pPr>
            <a:r>
              <a:rPr lang="en-US"/>
              <a:t>Framework is important, but team is equally important, will address that shortly as well</a:t>
            </a:r>
          </a:p>
          <a:p>
            <a:pPr>
              <a:buFontTx/>
              <a:buChar char="•"/>
            </a:pPr>
            <a:r>
              <a:rPr lang="en-US"/>
              <a:t>Small releases mean MORE VISIBILITY, hence better ability to ADAPT QUICKLY</a:t>
            </a:r>
          </a:p>
          <a:p>
            <a:pPr lvl="1">
              <a:buFontTx/>
              <a:buChar char="•"/>
            </a:pPr>
            <a:r>
              <a:rPr lang="en-US"/>
              <a:t>Reduces need for forecasting and guesswork</a:t>
            </a:r>
          </a:p>
          <a:p>
            <a:pPr lvl="1">
              <a:buFontTx/>
              <a:buChar char="•"/>
            </a:pPr>
            <a:r>
              <a:rPr lang="en-US"/>
              <a:t>Reduces risk by limiting potential cost of mistakes</a:t>
            </a:r>
          </a:p>
          <a:p>
            <a:pPr>
              <a:buFontTx/>
              <a:buChar char="•"/>
            </a:pPr>
            <a:r>
              <a:rPr lang="en-US"/>
              <a:t>Feature reviews address product optimization, Process Reflections address process optimization</a:t>
            </a:r>
          </a:p>
          <a:p>
            <a:endParaRPr lang="en-US"/>
          </a:p>
          <a:p>
            <a:pPr>
              <a:buFontTx/>
              <a:buChar char="•"/>
            </a:pPr>
            <a:r>
              <a:rPr lang="en-US"/>
              <a:t>Highlight differences from waterfall lifecycle *</a:t>
            </a:r>
          </a:p>
          <a:p>
            <a:pPr lvl="1">
              <a:buFontTx/>
              <a:buChar char="•"/>
            </a:pPr>
            <a:r>
              <a:rPr lang="en-US"/>
              <a:t>Short timeframes, high visibility</a:t>
            </a:r>
          </a:p>
          <a:p>
            <a:pPr lvl="1">
              <a:buFontTx/>
              <a:buChar char="•"/>
            </a:pPr>
            <a:r>
              <a:rPr lang="en-US"/>
              <a:t>Complete features in small releases</a:t>
            </a:r>
          </a:p>
          <a:p>
            <a:pPr lvl="1">
              <a:buFontTx/>
              <a:buChar char="•"/>
            </a:pPr>
            <a:r>
              <a:rPr lang="en-US"/>
              <a:t>Strong collaboration, complete teams</a:t>
            </a:r>
          </a:p>
          <a:p>
            <a:pPr lvl="1">
              <a:buFontTx/>
              <a:buChar char="•"/>
            </a:pPr>
            <a:endParaRPr lang="en-US"/>
          </a:p>
          <a:p>
            <a:endParaRPr lang="en-US"/>
          </a:p>
          <a:p>
            <a:r>
              <a:rPr lang="en-US" b="1"/>
              <a:t>NEXT: Self-Organization Exercise</a:t>
            </a:r>
          </a:p>
        </p:txBody>
      </p:sp>
    </p:spTree>
    <p:extLst>
      <p:ext uri="{BB962C8B-B14F-4D97-AF65-F5344CB8AC3E}">
        <p14:creationId xmlns:p14="http://schemas.microsoft.com/office/powerpoint/2010/main" val="3940144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C41EABC-01A5-2A44-9B16-9F21CD956DB7}" type="slidenum">
              <a:rPr lang="en-US"/>
              <a:pPr eaLnBrk="1" hangingPunct="1"/>
              <a:t>28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This represents a way of thinking (an </a:t>
            </a:r>
            <a:r>
              <a:rPr lang="ja-JP" altLang="en-US"/>
              <a:t>“</a:t>
            </a:r>
            <a:r>
              <a:rPr lang="en-US"/>
              <a:t>Agile</a:t>
            </a:r>
            <a:r>
              <a:rPr lang="ja-JP" altLang="en-US"/>
              <a:t>”</a:t>
            </a:r>
            <a:r>
              <a:rPr lang="en-US"/>
              <a:t> mindset)</a:t>
            </a:r>
          </a:p>
          <a:p>
            <a:r>
              <a:rPr lang="en-US"/>
              <a:t>Scrum is a management process that gives us the opportunity to practice and develop these Agile values.</a:t>
            </a:r>
          </a:p>
          <a:p>
            <a:endParaRPr lang="en-US"/>
          </a:p>
        </p:txBody>
      </p:sp>
    </p:spTree>
    <p:extLst>
      <p:ext uri="{BB962C8B-B14F-4D97-AF65-F5344CB8AC3E}">
        <p14:creationId xmlns:p14="http://schemas.microsoft.com/office/powerpoint/2010/main" val="1670022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9A4821A-270F-2946-8FD1-1E79167B21FD}" type="slidenum">
              <a:rPr lang="en-US"/>
              <a:pPr eaLnBrk="1" hangingPunct="1"/>
              <a:t>29</a:t>
            </a:fld>
            <a:endParaRPr lang="en-US"/>
          </a:p>
        </p:txBody>
      </p:sp>
    </p:spTree>
    <p:extLst>
      <p:ext uri="{BB962C8B-B14F-4D97-AF65-F5344CB8AC3E}">
        <p14:creationId xmlns:p14="http://schemas.microsoft.com/office/powerpoint/2010/main" val="2847720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3797" indent="-270691" eaLnBrk="0" hangingPunct="0">
              <a:defRPr>
                <a:solidFill>
                  <a:schemeClr val="tx1"/>
                </a:solidFill>
                <a:latin typeface="Arial" charset="0"/>
                <a:ea typeface="ＭＳ Ｐゴシック" charset="0"/>
              </a:defRPr>
            </a:lvl2pPr>
            <a:lvl3pPr marL="1082764" indent="-216553" eaLnBrk="0" hangingPunct="0">
              <a:defRPr>
                <a:solidFill>
                  <a:schemeClr val="tx1"/>
                </a:solidFill>
                <a:latin typeface="Arial" charset="0"/>
                <a:ea typeface="ＭＳ Ｐゴシック" charset="0"/>
              </a:defRPr>
            </a:lvl3pPr>
            <a:lvl4pPr marL="1515869" indent="-216553" eaLnBrk="0" hangingPunct="0">
              <a:defRPr>
                <a:solidFill>
                  <a:schemeClr val="tx1"/>
                </a:solidFill>
                <a:latin typeface="Arial" charset="0"/>
                <a:ea typeface="ＭＳ Ｐゴシック" charset="0"/>
              </a:defRPr>
            </a:lvl4pPr>
            <a:lvl5pPr marL="1948975" indent="-216553" eaLnBrk="0" hangingPunct="0">
              <a:defRPr>
                <a:solidFill>
                  <a:schemeClr val="tx1"/>
                </a:solidFill>
                <a:latin typeface="Arial" charset="0"/>
                <a:ea typeface="ＭＳ Ｐゴシック" charset="0"/>
              </a:defRPr>
            </a:lvl5pPr>
            <a:lvl6pPr marL="2382081" indent="-216553" eaLnBrk="0" fontAlgn="base" hangingPunct="0">
              <a:spcBef>
                <a:spcPct val="0"/>
              </a:spcBef>
              <a:spcAft>
                <a:spcPct val="0"/>
              </a:spcAft>
              <a:defRPr>
                <a:solidFill>
                  <a:schemeClr val="tx1"/>
                </a:solidFill>
                <a:latin typeface="Arial" charset="0"/>
                <a:ea typeface="ＭＳ Ｐゴシック" charset="0"/>
              </a:defRPr>
            </a:lvl6pPr>
            <a:lvl7pPr marL="2815186" indent="-216553" eaLnBrk="0" fontAlgn="base" hangingPunct="0">
              <a:spcBef>
                <a:spcPct val="0"/>
              </a:spcBef>
              <a:spcAft>
                <a:spcPct val="0"/>
              </a:spcAft>
              <a:defRPr>
                <a:solidFill>
                  <a:schemeClr val="tx1"/>
                </a:solidFill>
                <a:latin typeface="Arial" charset="0"/>
                <a:ea typeface="ＭＳ Ｐゴシック" charset="0"/>
              </a:defRPr>
            </a:lvl7pPr>
            <a:lvl8pPr marL="3248292" indent="-216553" eaLnBrk="0" fontAlgn="base" hangingPunct="0">
              <a:spcBef>
                <a:spcPct val="0"/>
              </a:spcBef>
              <a:spcAft>
                <a:spcPct val="0"/>
              </a:spcAft>
              <a:defRPr>
                <a:solidFill>
                  <a:schemeClr val="tx1"/>
                </a:solidFill>
                <a:latin typeface="Arial" charset="0"/>
                <a:ea typeface="ＭＳ Ｐゴシック" charset="0"/>
              </a:defRPr>
            </a:lvl8pPr>
            <a:lvl9pPr marL="3681397" indent="-2165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6B85B7-F786-F145-B9B0-9828D4F95569}" type="slidenum">
              <a:rPr lang="en-US"/>
              <a:pPr eaLnBrk="1" hangingPunct="1"/>
              <a:t>30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p>
        </p:txBody>
      </p:sp>
    </p:spTree>
    <p:extLst>
      <p:ext uri="{BB962C8B-B14F-4D97-AF65-F5344CB8AC3E}">
        <p14:creationId xmlns:p14="http://schemas.microsoft.com/office/powerpoint/2010/main" val="1514799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8" name="warm_solar_wave_full_201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66725"/>
            <a:ext cx="9144000" cy="5730875"/>
          </a:xfrm>
          <a:prstGeom prst="rect">
            <a:avLst/>
          </a:prstGeom>
        </p:spPr>
      </p:pic>
      <p:sp>
        <p:nvSpPr>
          <p:cNvPr id="14" name="black_fade"/>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ctrTitle"/>
          </p:nvPr>
        </p:nvSpPr>
        <p:spPr>
          <a:xfrm>
            <a:off x="533400" y="1349829"/>
            <a:ext cx="7239000" cy="762000"/>
          </a:xfrm>
        </p:spPr>
        <p:txBody>
          <a:bodyPr anchor="b">
            <a:normAutofit/>
          </a:bodyPr>
          <a:lstStyle>
            <a:lvl1pPr algn="l">
              <a:defRPr sz="4000" b="1"/>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1981200"/>
            <a:ext cx="7086600" cy="609600"/>
          </a:xfrm>
        </p:spPr>
        <p:txBody>
          <a:bodyPr/>
          <a:lstStyle>
            <a:lvl1pPr marL="0" indent="0" algn="l">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907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4" fill="hold"/>
                                        <p:tgtEl>
                                          <p:spTgt spid="8"/>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700"/>
                                        <p:tgtEl>
                                          <p:spTgt spid="13"/>
                                        </p:tgtEl>
                                      </p:cBhvr>
                                    </p:animEffect>
                                  </p:childTnLst>
                                </p:cTn>
                              </p:par>
                              <p:par>
                                <p:cTn id="10" presetID="22" presetClass="entr" presetSubtype="2"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700"/>
                                        <p:tgtEl>
                                          <p:spTgt spid="12"/>
                                        </p:tgtEl>
                                      </p:cBhvr>
                                    </p:animEffect>
                                  </p:childTnLst>
                                </p:cTn>
                              </p:par>
                              <p:par>
                                <p:cTn id="13" presetID="10" presetClass="exit" presetSubtype="0" fill="hold" grpId="0" nodeType="withEffect">
                                  <p:stCondLst>
                                    <p:cond delay="1000"/>
                                  </p:stCondLst>
                                  <p:childTnLst>
                                    <p:animEffect transition="out" filter="fade">
                                      <p:cBhvr>
                                        <p:cTn id="14" dur="1500"/>
                                        <p:tgtEl>
                                          <p:spTgt spid="14"/>
                                        </p:tgtEl>
                                      </p:cBhvr>
                                    </p:animEffect>
                                    <p:set>
                                      <p:cBhvr>
                                        <p:cTn id="15" dur="1" fill="hold">
                                          <p:stCondLst>
                                            <p:cond delay="14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11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900"/>
                                        <p:tgtEl>
                                          <p:spTgt spid="2"/>
                                        </p:tgtEl>
                                      </p:cBhvr>
                                    </p:animEffect>
                                  </p:childTnLst>
                                </p:cTn>
                              </p:par>
                              <p:par>
                                <p:cTn id="19" presetID="10" presetClass="entr" presetSubtype="0" fill="hold" grpId="0" nodeType="withEffect">
                                  <p:stCondLst>
                                    <p:cond delay="190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9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remove" display="0">
                  <p:stCondLst>
                    <p:cond delay="indefinite"/>
                  </p:stCondLst>
                </p:cTn>
                <p:tgtEl>
                  <p:spTgt spid="8"/>
                </p:tgtEl>
              </p:cMediaNode>
            </p:vide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childTnLst>
        </p:cTn>
      </p:par>
    </p:tnLst>
    <p:bldLst>
      <p:bldP spid="14" grpId="0" animBg="1"/>
      <p:bldP spid="2" grpId="0"/>
      <p:bldP spid="3" grpId="0" build="p">
        <p:tmplLst>
          <p:tmpl lvl="1">
            <p:tnLst>
              <p:par>
                <p:cT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9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412751"/>
            <a:ext cx="259079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752200" y="1358902"/>
            <a:ext cx="4563000" cy="4857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1587502"/>
            <a:ext cx="2590799" cy="42798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6E367-7DB6-4837-87BE-9ED2A79D3EF3}"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10085459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6400" y="4005261"/>
            <a:ext cx="5486400" cy="566739"/>
          </a:xfrm>
        </p:spPr>
        <p:txBody>
          <a:bodyPr anchor="b"/>
          <a:lstStyle>
            <a:lvl1pPr algn="ctr">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295400" y="228600"/>
            <a:ext cx="6477000" cy="3730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6400" y="4572000"/>
            <a:ext cx="5486400" cy="804863"/>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436E367-7DB6-4837-87BE-9ED2A79D3EF3}"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23484245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7" descr="Soil_Foot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00713"/>
            <a:ext cx="9144000" cy="115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title"/>
          </p:nvPr>
        </p:nvSpPr>
        <p:spPr>
          <a:xfrm>
            <a:off x="3276600" y="246185"/>
            <a:ext cx="5562600" cy="545976"/>
          </a:xfrm>
          <a:prstGeom prst="rect">
            <a:avLst/>
          </a:prstGeom>
        </p:spPr>
        <p:txBody>
          <a:bodyPr/>
          <a:lstStyle>
            <a:lvl1pPr>
              <a:defRPr sz="2800">
                <a:solidFill>
                  <a:schemeClr val="accent4">
                    <a:lumMod val="50000"/>
                    <a:lumOff val="50000"/>
                  </a:schemeClr>
                </a:solidFill>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219200"/>
            <a:ext cx="8229600" cy="4724401"/>
          </a:xfrm>
          <a:prstGeom prst="rect">
            <a:avLst/>
          </a:prstGeom>
        </p:spPr>
        <p:txBody>
          <a:bodyPr/>
          <a:lstStyle>
            <a:lvl1pPr>
              <a:spcBef>
                <a:spcPts val="700"/>
              </a:spcBef>
              <a:spcAft>
                <a:spcPts val="300"/>
              </a:spcAft>
              <a:buClr>
                <a:srgbClr val="99CC00"/>
              </a:buClr>
              <a:buSzPct val="100000"/>
              <a:buFont typeface="Arial" pitchFamily="34" charset="0"/>
              <a:buChar char="•"/>
              <a:defRPr/>
            </a:lvl1pPr>
            <a:lvl2pPr>
              <a:spcBef>
                <a:spcPts val="700"/>
              </a:spcBef>
              <a:spcAft>
                <a:spcPts val="300"/>
              </a:spcAft>
              <a:buClr>
                <a:srgbClr val="99CC00"/>
              </a:buClr>
              <a:buSzPct val="80000"/>
              <a:buFont typeface="Courier New" pitchFamily="49" charset="0"/>
              <a:buChar char="o"/>
              <a:defRPr/>
            </a:lvl2pPr>
            <a:lvl3pPr>
              <a:spcBef>
                <a:spcPts val="700"/>
              </a:spcBef>
              <a:spcAft>
                <a:spcPts val="300"/>
              </a:spcAft>
              <a:buClr>
                <a:srgbClr val="B2B2B2"/>
              </a:buClr>
              <a:defRPr/>
            </a:lvl3pPr>
            <a:lvl4pPr>
              <a:spcBef>
                <a:spcPts val="700"/>
              </a:spcBef>
              <a:spcAft>
                <a:spcPts val="300"/>
              </a:spcAft>
              <a:defRPr/>
            </a:lvl4pPr>
            <a:lvl5pPr>
              <a:spcBef>
                <a:spcPts val="700"/>
              </a:spcBef>
              <a:spcAft>
                <a:spcPts val="3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ftr" sz="quarter" idx="10"/>
          </p:nvPr>
        </p:nvSpPr>
        <p:spPr/>
        <p:txBody>
          <a:bodyPr/>
          <a:lstStyle>
            <a:lvl1pPr algn="r">
              <a:defRPr sz="1400" dirty="0" err="1">
                <a:solidFill>
                  <a:schemeClr val="bg1"/>
                </a:solidFill>
                <a:effectLst>
                  <a:outerShdw blurRad="38100" dist="38100" dir="2700000" algn="tl">
                    <a:srgbClr val="000000">
                      <a:alpha val="43137"/>
                    </a:srgbClr>
                  </a:outerShdw>
                </a:effectLst>
                <a:latin typeface="+mn-lt"/>
              </a:defRPr>
            </a:lvl1pPr>
          </a:lstStyle>
          <a:p>
            <a:pPr>
              <a:defRPr/>
            </a:pPr>
            <a:r>
              <a:rPr lang="en-US" sz="1600"/>
              <a:t>LitheSpeed, LLC</a:t>
            </a:r>
          </a:p>
          <a:p>
            <a:pPr>
              <a:defRPr/>
            </a:pPr>
            <a:r>
              <a:rPr lang="en-US"/>
              <a:t>703.625.3493</a:t>
            </a:r>
          </a:p>
          <a:p>
            <a:pPr>
              <a:defRPr/>
            </a:pPr>
            <a:endParaRPr lang="en-US"/>
          </a:p>
          <a:p>
            <a:pPr>
              <a:defRPr/>
            </a:pPr>
            <a:endParaRPr lang="en-US"/>
          </a:p>
        </p:txBody>
      </p:sp>
      <p:sp>
        <p:nvSpPr>
          <p:cNvPr id="6" name="Slide Number Placeholder 5"/>
          <p:cNvSpPr>
            <a:spLocks noGrp="1" noChangeArrowheads="1"/>
          </p:cNvSpPr>
          <p:nvPr>
            <p:ph type="sldNum" sz="quarter" idx="11"/>
          </p:nvPr>
        </p:nvSpPr>
        <p:spPr>
          <a:xfrm>
            <a:off x="407988" y="6367463"/>
            <a:ext cx="2133600" cy="476250"/>
          </a:xfrm>
          <a:prstGeom prst="rect">
            <a:avLst/>
          </a:prstGeom>
        </p:spPr>
        <p:txBody>
          <a:bodyPr vert="horz" wrap="square" lIns="91440" tIns="45720" rIns="91440" bIns="45720" numCol="1" anchor="t" anchorCtr="0" compatLnSpc="1">
            <a:prstTxWarp prst="textNoShape">
              <a:avLst/>
            </a:prstTxWarp>
          </a:bodyPr>
          <a:lstStyle>
            <a:lvl1pPr>
              <a:defRPr sz="1600">
                <a:solidFill>
                  <a:schemeClr val="bg1"/>
                </a:solidFill>
                <a:effectLst>
                  <a:outerShdw blurRad="38100" dist="38100" dir="2700000" algn="tl">
                    <a:srgbClr val="DDDDDD"/>
                  </a:outerShdw>
                </a:effectLst>
                <a:latin typeface="Cambria" charset="0"/>
              </a:defRPr>
            </a:lvl1pPr>
          </a:lstStyle>
          <a:p>
            <a:fld id="{3BF67AFF-2235-554C-8CA3-D6C2FA65E339}" type="slidenum">
              <a:rPr lang="en-US"/>
              <a:pPr/>
              <a:t>‹#›</a:t>
            </a:fld>
            <a:endParaRPr lang="en-US"/>
          </a:p>
        </p:txBody>
      </p:sp>
    </p:spTree>
    <p:extLst>
      <p:ext uri="{BB962C8B-B14F-4D97-AF65-F5344CB8AC3E}">
        <p14:creationId xmlns:p14="http://schemas.microsoft.com/office/powerpoint/2010/main" val="162501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8" name="main_pictur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ctrTitle"/>
          </p:nvPr>
        </p:nvSpPr>
        <p:spPr>
          <a:xfrm>
            <a:off x="533400" y="1349829"/>
            <a:ext cx="7239000" cy="762000"/>
          </a:xfrm>
        </p:spPr>
        <p:txBody>
          <a:bodyPr anchor="b">
            <a:normAutofit/>
          </a:bodyPr>
          <a:lstStyle>
            <a:lvl1pPr algn="l">
              <a:defRPr sz="4000" b="1"/>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1981200"/>
            <a:ext cx="7086600" cy="609600"/>
          </a:xfrm>
        </p:spPr>
        <p:txBody>
          <a:bodyPr/>
          <a:lstStyle>
            <a:lvl1pPr marL="0" indent="0" algn="l">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8845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00"/>
                                        <p:tgtEl>
                                          <p:spTgt spid="13"/>
                                        </p:tgtEl>
                                      </p:cBhvr>
                                    </p:animEffect>
                                  </p:childTnLst>
                                </p:cTn>
                              </p:par>
                              <p:par>
                                <p:cTn id="8" presetID="22" presetClass="entr" presetSubtype="2"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700"/>
                                        <p:tgtEl>
                                          <p:spTgt spid="12"/>
                                        </p:tgtEl>
                                      </p:cBhvr>
                                    </p:animEffect>
                                  </p:childTnLst>
                                </p:cTn>
                              </p:par>
                              <p:par>
                                <p:cTn id="11" presetID="10" presetClass="entr" presetSubtype="0" fill="hold" grpId="0" nodeType="withEffect">
                                  <p:stCondLst>
                                    <p:cond delay="11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900"/>
                                        <p:tgtEl>
                                          <p:spTgt spid="2"/>
                                        </p:tgtEl>
                                      </p:cBhvr>
                                    </p:animEffect>
                                  </p:childTnLst>
                                </p:cTn>
                              </p:par>
                              <p:par>
                                <p:cTn id="14" presetID="10" presetClass="entr" presetSubtype="0" fill="hold" grpId="0" nodeType="withEffect">
                                  <p:stCondLst>
                                    <p:cond delay="19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9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9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248400" cy="639761"/>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599"/>
            <a:ext cx="6553200" cy="47244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40110157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Light Title and Content">
    <p:bg>
      <p:bgPr>
        <a:solidFill>
          <a:schemeClr val="bg1"/>
        </a:solidFill>
        <a:effectLst/>
      </p:bgPr>
    </p:bg>
    <p:spTree>
      <p:nvGrpSpPr>
        <p:cNvPr id="1" name=""/>
        <p:cNvGrpSpPr/>
        <p:nvPr/>
      </p:nvGrpSpPr>
      <p:grpSpPr>
        <a:xfrm>
          <a:off x="0" y="0"/>
          <a:ext cx="0" cy="0"/>
          <a:chOff x="0" y="0"/>
          <a:chExt cx="0" cy="0"/>
        </a:xfrm>
      </p:grpSpPr>
      <p:pic>
        <p:nvPicPr>
          <p:cNvPr id="14" name="main_pictur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5075" y="0"/>
            <a:ext cx="3143250" cy="6858000"/>
          </a:xfrm>
          <a:prstGeom prst="rect">
            <a:avLst/>
          </a:prstGeom>
        </p:spPr>
      </p:pic>
      <p:sp>
        <p:nvSpPr>
          <p:cNvPr id="2" name="Title 1"/>
          <p:cNvSpPr>
            <a:spLocks noGrp="1"/>
          </p:cNvSpPr>
          <p:nvPr>
            <p:ph type="title"/>
          </p:nvPr>
        </p:nvSpPr>
        <p:spPr>
          <a:xfrm>
            <a:off x="304800" y="274639"/>
            <a:ext cx="6477000" cy="639761"/>
          </a:xfrm>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599"/>
            <a:ext cx="6629400" cy="47244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0831" y="0"/>
            <a:ext cx="2503169" cy="6858000"/>
          </a:xfrm>
          <a:prstGeom prst="rect">
            <a:avLst/>
          </a:prstGeom>
        </p:spPr>
      </p:pic>
    </p:spTree>
    <p:extLst>
      <p:ext uri="{BB962C8B-B14F-4D97-AF65-F5344CB8AC3E}">
        <p14:creationId xmlns:p14="http://schemas.microsoft.com/office/powerpoint/2010/main" val="10332895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9"/>
            <a:ext cx="6781800" cy="639761"/>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990599"/>
            <a:ext cx="6781800" cy="4724401"/>
          </a:xfrm>
        </p:spPr>
        <p:txBody>
          <a:bodyPr/>
          <a:lstStyle>
            <a:lvl1pPr marL="174625" indent="-174625">
              <a:buFont typeface="Arial" pitchFamily="34" charset="0"/>
              <a:buChar char="•"/>
              <a:defRPr sz="2800"/>
            </a:lvl1pPr>
            <a:lvl2pPr marL="631825" indent="-174625">
              <a:buFont typeface="Arial" pitchFamily="34" charset="0"/>
              <a:buChar char="•"/>
              <a:defRPr sz="2400"/>
            </a:lvl2pPr>
            <a:lvl3pPr marL="1089025" indent="-174625">
              <a:buFont typeface="Arial" pitchFamily="34" charset="0"/>
              <a:buChar char="•"/>
              <a:tabLst/>
              <a:defRPr/>
            </a:lvl3pPr>
            <a:lvl4pPr marL="1546225" indent="-174625">
              <a:buFont typeface="Arial" pitchFamily="34" charset="0"/>
              <a:buChar char="•"/>
              <a:tabLst/>
              <a:defRPr sz="1800"/>
            </a:lvl4pPr>
            <a:lvl5pPr marL="2003425" indent="-174625">
              <a:buFont typeface="Arial" pitchFamily="34" charset="0"/>
              <a:buChar char="•"/>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32754150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 y="4406901"/>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52400" y="2906713"/>
            <a:ext cx="7315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29441978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9"/>
            <a:ext cx="6705600" cy="639761"/>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066801"/>
            <a:ext cx="3290711" cy="4648199"/>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643489" y="1066801"/>
            <a:ext cx="3290711" cy="4648199"/>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436E367-7DB6-4837-87BE-9ED2A79D3EF3}"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242765615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400" y="1447800"/>
            <a:ext cx="3429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400" y="2087562"/>
            <a:ext cx="3429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33800" y="1447800"/>
            <a:ext cx="343034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733800" y="2087562"/>
            <a:ext cx="3430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6E367-7DB6-4837-87BE-9ED2A79D3EF3}" type="datetimeFigureOut">
              <a:rPr lang="en-US" smtClean="0"/>
              <a:t>5/13/2015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3769092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248400" cy="639761"/>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599"/>
            <a:ext cx="6553200" cy="47244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34148410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6E367-7DB6-4837-87BE-9ED2A79D3EF3}" type="datetimeFigureOut">
              <a:rPr lang="en-US" smtClean="0"/>
              <a:t>5/13/2015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194315322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6E367-7DB6-4837-87BE-9ED2A79D3EF3}" type="datetimeFigureOut">
              <a:rPr lang="en-US" smtClean="0"/>
              <a:t>5/13/2015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6406192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412751"/>
            <a:ext cx="259079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752200" y="1358902"/>
            <a:ext cx="4563000" cy="4857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1587502"/>
            <a:ext cx="2590799" cy="42798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6E367-7DB6-4837-87BE-9ED2A79D3EF3}"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281839326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3434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57200" y="612775"/>
            <a:ext cx="6477000" cy="3730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49101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6E367-7DB6-4837-87BE-9ED2A79D3EF3}"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20119435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667000" y="1295400"/>
            <a:ext cx="5410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2667000" y="2133600"/>
            <a:ext cx="5410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2667000" y="2971800"/>
            <a:ext cx="5410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2667000" y="3810000"/>
            <a:ext cx="5410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1" name="Title 1"/>
          <p:cNvSpPr>
            <a:spLocks noGrp="1"/>
          </p:cNvSpPr>
          <p:nvPr>
            <p:ph type="title"/>
          </p:nvPr>
        </p:nvSpPr>
        <p:spPr>
          <a:xfrm>
            <a:off x="457200" y="274639"/>
            <a:ext cx="8229600" cy="639761"/>
          </a:xfrm>
        </p:spPr>
        <p:txBody>
          <a:bodyPr/>
          <a:lstStyle/>
          <a:p>
            <a:r>
              <a:rPr lang="en-US" smtClean="0"/>
              <a:t>Click to edit Master title style</a:t>
            </a:r>
            <a:endParaRPr lang="en-US"/>
          </a:p>
        </p:txBody>
      </p:sp>
    </p:spTree>
    <p:extLst>
      <p:ext uri="{BB962C8B-B14F-4D97-AF65-F5344CB8AC3E}">
        <p14:creationId xmlns:p14="http://schemas.microsoft.com/office/powerpoint/2010/main" val="42035762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0" y="1219200"/>
            <a:ext cx="2469776"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590800" y="1219200"/>
            <a:ext cx="44196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0" y="3581400"/>
            <a:ext cx="2469776"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590800" y="3581400"/>
            <a:ext cx="4419600" cy="19050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228600" y="274639"/>
            <a:ext cx="7019365" cy="639761"/>
          </a:xfrm>
        </p:spPr>
        <p:txBody>
          <a:bodyPr/>
          <a:lstStyle/>
          <a:p>
            <a:r>
              <a:rPr lang="en-US" smtClean="0"/>
              <a:t>Click to edit Master title style</a:t>
            </a:r>
            <a:endParaRPr lang="en-US"/>
          </a:p>
        </p:txBody>
      </p:sp>
    </p:spTree>
    <p:extLst>
      <p:ext uri="{BB962C8B-B14F-4D97-AF65-F5344CB8AC3E}">
        <p14:creationId xmlns:p14="http://schemas.microsoft.com/office/powerpoint/2010/main" val="12725955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52400" y="2819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2590800" y="2819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029200" y="2819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52400" y="990600"/>
            <a:ext cx="24384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590800" y="990600"/>
            <a:ext cx="24384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029200" y="990600"/>
            <a:ext cx="24384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52400" y="274639"/>
            <a:ext cx="8229600" cy="639761"/>
          </a:xfrm>
        </p:spPr>
        <p:txBody>
          <a:bodyPr/>
          <a:lstStyle/>
          <a:p>
            <a:r>
              <a:rPr lang="en-US" smtClean="0"/>
              <a:t>Click to edit Master title style</a:t>
            </a:r>
            <a:endParaRPr lang="en-US"/>
          </a:p>
        </p:txBody>
      </p:sp>
    </p:spTree>
    <p:extLst>
      <p:ext uri="{BB962C8B-B14F-4D97-AF65-F5344CB8AC3E}">
        <p14:creationId xmlns:p14="http://schemas.microsoft.com/office/powerpoint/2010/main" val="25803191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Light Title and Content">
    <p:bg>
      <p:bgPr>
        <a:solidFill>
          <a:schemeClr val="bg1"/>
        </a:solidFill>
        <a:effectLst/>
      </p:bgPr>
    </p:bg>
    <p:spTree>
      <p:nvGrpSpPr>
        <p:cNvPr id="1" name=""/>
        <p:cNvGrpSpPr/>
        <p:nvPr/>
      </p:nvGrpSpPr>
      <p:grpSpPr>
        <a:xfrm>
          <a:off x="0" y="0"/>
          <a:ext cx="0" cy="0"/>
          <a:chOff x="0" y="0"/>
          <a:chExt cx="0" cy="0"/>
        </a:xfrm>
      </p:grpSpPr>
      <p:pic>
        <p:nvPicPr>
          <p:cNvPr id="8" name="movie_wh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5000" contrast="5000"/>
          </a:blip>
          <a:stretch>
            <a:fillRect/>
          </a:stretch>
        </p:blipFill>
        <p:spPr>
          <a:xfrm>
            <a:off x="5543550" y="0"/>
            <a:ext cx="4286250" cy="6858000"/>
          </a:xfrm>
          <a:prstGeom prst="rect">
            <a:avLst/>
          </a:prstGeom>
        </p:spPr>
      </p:pic>
      <p:sp>
        <p:nvSpPr>
          <p:cNvPr id="2" name="Title 1"/>
          <p:cNvSpPr>
            <a:spLocks noGrp="1"/>
          </p:cNvSpPr>
          <p:nvPr>
            <p:ph type="title"/>
          </p:nvPr>
        </p:nvSpPr>
        <p:spPr>
          <a:xfrm>
            <a:off x="304800" y="274639"/>
            <a:ext cx="6477000" cy="639761"/>
          </a:xfrm>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599"/>
            <a:ext cx="6629400" cy="47244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40831" y="0"/>
            <a:ext cx="2503169" cy="6858000"/>
          </a:xfrm>
          <a:prstGeom prst="rect">
            <a:avLst/>
          </a:prstGeom>
        </p:spPr>
      </p:pic>
    </p:spTree>
    <p:extLst>
      <p:ext uri="{BB962C8B-B14F-4D97-AF65-F5344CB8AC3E}">
        <p14:creationId xmlns:p14="http://schemas.microsoft.com/office/powerpoint/2010/main" val="329564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9"/>
            <a:ext cx="6781800" cy="639761"/>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990599"/>
            <a:ext cx="6781800" cy="4724401"/>
          </a:xfrm>
        </p:spPr>
        <p:txBody>
          <a:bodyPr/>
          <a:lstStyle>
            <a:lvl1pPr marL="174625" indent="-174625">
              <a:buFont typeface="Arial" pitchFamily="34" charset="0"/>
              <a:buChar char="•"/>
              <a:defRPr sz="2800"/>
            </a:lvl1pPr>
            <a:lvl2pPr marL="631825" indent="-174625">
              <a:buFont typeface="Arial" pitchFamily="34" charset="0"/>
              <a:buChar char="•"/>
              <a:defRPr sz="2400"/>
            </a:lvl2pPr>
            <a:lvl3pPr marL="1089025" indent="-174625">
              <a:buFont typeface="Arial" pitchFamily="34" charset="0"/>
              <a:buChar char="•"/>
              <a:tabLst/>
              <a:defRPr/>
            </a:lvl3pPr>
            <a:lvl4pPr marL="1546225" indent="-174625">
              <a:buFont typeface="Arial" pitchFamily="34" charset="0"/>
              <a:buChar char="•"/>
              <a:tabLst/>
              <a:defRPr sz="1800"/>
            </a:lvl4pPr>
            <a:lvl5pPr marL="2003425" indent="-174625">
              <a:buFont typeface="Arial" pitchFamily="34" charset="0"/>
              <a:buChar char="•"/>
              <a:tabLs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10903424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 y="4406901"/>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52400" y="2906713"/>
            <a:ext cx="7315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6E367-7DB6-4837-87BE-9ED2A79D3EF3}"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2996897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9"/>
            <a:ext cx="6705600" cy="639761"/>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066801"/>
            <a:ext cx="3290711" cy="4648199"/>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643489" y="1066801"/>
            <a:ext cx="3290711" cy="4648199"/>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436E367-7DB6-4837-87BE-9ED2A79D3EF3}"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10135939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400" y="1447800"/>
            <a:ext cx="3429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400" y="2087562"/>
            <a:ext cx="3429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33800" y="1447800"/>
            <a:ext cx="343034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733800" y="2087562"/>
            <a:ext cx="3430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6E367-7DB6-4837-87BE-9ED2A79D3EF3}" type="datetimeFigureOut">
              <a:rPr lang="en-US" smtClean="0"/>
              <a:t>5/13/2015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12534800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6E367-7DB6-4837-87BE-9ED2A79D3EF3}" type="datetimeFigureOut">
              <a:rPr lang="en-US" smtClean="0"/>
              <a:t>5/13/2015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34927132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6E367-7DB6-4837-87BE-9ED2A79D3EF3}" type="datetimeFigureOut">
              <a:rPr lang="en-US" smtClean="0"/>
              <a:t>5/13/2015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CB9A6C-E9F7-489E-A566-2EBCCEF9B110}" type="slidenum">
              <a:rPr lang="en-US" smtClean="0"/>
              <a:t>‹#›</a:t>
            </a:fld>
            <a:endParaRPr lang="en-US"/>
          </a:p>
        </p:txBody>
      </p:sp>
    </p:spTree>
    <p:extLst>
      <p:ext uri="{BB962C8B-B14F-4D97-AF65-F5344CB8AC3E}">
        <p14:creationId xmlns:p14="http://schemas.microsoft.com/office/powerpoint/2010/main" val="10166672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ideo"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rt_slice_movie.mov">
            <a:hlinkClick r:id="" action="ppaction://media"/>
          </p:cNvPr>
          <p:cNvPicPr>
            <a:picLocks noChangeAspect="1"/>
          </p:cNvPicPr>
          <p:nvPr>
            <a:videoFile r:link="rId15"/>
            <p:extLst>
              <p:ext uri="{DAA4B4D4-6D71-4841-9C94-3DE7FCFB9230}">
                <p14:media xmlns:p14="http://schemas.microsoft.com/office/powerpoint/2010/main" r:embed="rId14"/>
              </p:ext>
            </p:extLst>
          </p:nvPr>
        </p:nvPicPr>
        <p:blipFill>
          <a:blip r:embed="rId16">
            <a:lum bright="5000" contrast="5000"/>
          </a:blip>
          <a:stretch>
            <a:fillRect/>
          </a:stretch>
        </p:blipFill>
        <p:spPr>
          <a:xfrm>
            <a:off x="5638800" y="0"/>
            <a:ext cx="4286250" cy="6858000"/>
          </a:xfrm>
          <a:prstGeom prst="rect">
            <a:avLst/>
          </a:prstGeom>
        </p:spPr>
      </p:pic>
      <p:sp>
        <p:nvSpPr>
          <p:cNvPr id="2" name="Title Placeholder 1"/>
          <p:cNvSpPr>
            <a:spLocks noGrp="1"/>
          </p:cNvSpPr>
          <p:nvPr>
            <p:ph type="title"/>
          </p:nvPr>
        </p:nvSpPr>
        <p:spPr>
          <a:xfrm>
            <a:off x="457200" y="274639"/>
            <a:ext cx="8229600" cy="63976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599"/>
            <a:ext cx="8229600" cy="47244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6E367-7DB6-4837-87BE-9ED2A79D3EF3}" type="datetimeFigureOut">
              <a:rPr lang="en-US" smtClean="0"/>
              <a:t>5/13/2015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B9A6C-E9F7-489E-A566-2EBCCEF9B110}" type="slidenum">
              <a:rPr lang="en-US" smtClean="0"/>
              <a:t>‹#›</a:t>
            </a:fld>
            <a:endParaRPr lang="en-US"/>
          </a:p>
        </p:txBody>
      </p:sp>
      <p:pic>
        <p:nvPicPr>
          <p:cNvPr id="11" name="Picture 1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640831" y="0"/>
            <a:ext cx="2503169" cy="6858000"/>
          </a:xfrm>
          <a:prstGeom prst="rect">
            <a:avLst/>
          </a:prstGeom>
        </p:spPr>
      </p:pic>
    </p:spTree>
    <p:extLst>
      <p:ext uri="{BB962C8B-B14F-4D97-AF65-F5344CB8AC3E}">
        <p14:creationId xmlns:p14="http://schemas.microsoft.com/office/powerpoint/2010/main" val="389306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51" r:id="rId5"/>
    <p:sldLayoutId id="2147483652" r:id="rId6"/>
    <p:sldLayoutId id="2147483653" r:id="rId7"/>
    <p:sldLayoutId id="2147483654" r:id="rId8"/>
    <p:sldLayoutId id="2147483655" r:id="rId9"/>
    <p:sldLayoutId id="2147483656" r:id="rId10"/>
    <p:sldLayoutId id="2147483657" r:id="rId11"/>
    <p:sldLayoutId id="214748368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main_picture"/>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315075" y="0"/>
            <a:ext cx="3143250" cy="6858000"/>
          </a:xfrm>
          <a:prstGeom prst="rect">
            <a:avLst/>
          </a:prstGeom>
        </p:spPr>
      </p:pic>
      <p:sp>
        <p:nvSpPr>
          <p:cNvPr id="2" name="Title Placeholder 1"/>
          <p:cNvSpPr>
            <a:spLocks noGrp="1"/>
          </p:cNvSpPr>
          <p:nvPr>
            <p:ph type="title"/>
          </p:nvPr>
        </p:nvSpPr>
        <p:spPr>
          <a:xfrm>
            <a:off x="457200" y="274639"/>
            <a:ext cx="8229600" cy="63976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599"/>
            <a:ext cx="8229600" cy="47244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6E367-7DB6-4837-87BE-9ED2A79D3EF3}" type="datetimeFigureOut">
              <a:rPr lang="en-US" smtClean="0"/>
              <a:t>5/13/2015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B9A6C-E9F7-489E-A566-2EBCCEF9B110}" type="slidenum">
              <a:rPr lang="en-US" smtClean="0"/>
              <a:t>‹#›</a:t>
            </a:fld>
            <a:endParaRPr lang="en-US"/>
          </a:p>
        </p:txBody>
      </p:sp>
      <p:pic>
        <p:nvPicPr>
          <p:cNvPr id="11" name="Picture 1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640831" y="0"/>
            <a:ext cx="2503169" cy="6858000"/>
          </a:xfrm>
          <a:prstGeom prst="rect">
            <a:avLst/>
          </a:prstGeom>
        </p:spPr>
      </p:pic>
    </p:spTree>
    <p:extLst>
      <p:ext uri="{BB962C8B-B14F-4D97-AF65-F5344CB8AC3E}">
        <p14:creationId xmlns:p14="http://schemas.microsoft.com/office/powerpoint/2010/main" val="19889274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iming>
    <p:tnLst>
      <p:par>
        <p:cTn id="1" dur="indefinite" restart="never" nodeType="tmRoot"/>
      </p:par>
    </p:tnLst>
  </p:timing>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apple.com/ipodnan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hyperlink" Target="http://office.microsoft.com/search/redir.aspx?AssetID=HA100365321033&amp;Origin=HH102410171033&amp;CTT=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agilemanifesto.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pmdoi.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thebentleygroupintl.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pmi.org/Learning/Pulse.aspx"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71600"/>
            <a:ext cx="7239000" cy="762000"/>
          </a:xfrm>
        </p:spPr>
        <p:txBody>
          <a:bodyPr>
            <a:normAutofit fontScale="90000"/>
          </a:bodyPr>
          <a:lstStyle/>
          <a:p>
            <a:r>
              <a:rPr lang="en-US" dirty="0" smtClean="0">
                <a:solidFill>
                  <a:schemeClr val="accent1"/>
                </a:solidFill>
              </a:rPr>
              <a:t>An Inside Look at an Agile Transformation-Elevating Your Skills </a:t>
            </a:r>
            <a:endParaRPr lang="en-US" dirty="0">
              <a:solidFill>
                <a:schemeClr val="accent6"/>
              </a:solidFill>
            </a:endParaRPr>
          </a:p>
        </p:txBody>
      </p:sp>
      <p:sp>
        <p:nvSpPr>
          <p:cNvPr id="3" name="Subtitle 2"/>
          <p:cNvSpPr>
            <a:spLocks noGrp="1"/>
          </p:cNvSpPr>
          <p:nvPr>
            <p:ph type="subTitle" idx="1"/>
          </p:nvPr>
        </p:nvSpPr>
        <p:spPr>
          <a:xfrm>
            <a:off x="914400" y="2057400"/>
            <a:ext cx="7086600" cy="609600"/>
          </a:xfrm>
        </p:spPr>
        <p:txBody>
          <a:bodyPr/>
          <a:lstStyle/>
          <a:p>
            <a:r>
              <a:rPr lang="en-US" dirty="0" smtClean="0">
                <a:solidFill>
                  <a:schemeClr val="bg1">
                    <a:lumMod val="75000"/>
                  </a:schemeClr>
                </a:solidFill>
              </a:rPr>
              <a:t>Project Management in Practice-BU 2015</a:t>
            </a:r>
            <a:endParaRPr lang="en-US" dirty="0">
              <a:solidFill>
                <a:schemeClr val="bg1">
                  <a:lumMod val="75000"/>
                </a:schemeClr>
              </a:solidFill>
            </a:endParaRPr>
          </a:p>
        </p:txBody>
      </p:sp>
      <p:pic>
        <p:nvPicPr>
          <p:cNvPr id="6" name="Picture 5"/>
          <p:cNvPicPr>
            <a:picLocks noChangeAspect="1"/>
          </p:cNvPicPr>
          <p:nvPr/>
        </p:nvPicPr>
        <p:blipFill>
          <a:blip r:embed="rId2"/>
          <a:stretch>
            <a:fillRect/>
          </a:stretch>
        </p:blipFill>
        <p:spPr>
          <a:xfrm>
            <a:off x="6629400" y="5334000"/>
            <a:ext cx="1752600" cy="838499"/>
          </a:xfrm>
          <a:prstGeom prst="rect">
            <a:avLst/>
          </a:prstGeom>
        </p:spPr>
      </p:pic>
    </p:spTree>
    <p:extLst>
      <p:ext uri="{BB962C8B-B14F-4D97-AF65-F5344CB8AC3E}">
        <p14:creationId xmlns:p14="http://schemas.microsoft.com/office/powerpoint/2010/main" val="2861381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descr="A little video for everyone. iPod nano.">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00363" y="2924175"/>
            <a:ext cx="4338637" cy="28098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C2C8AC4-63F4-FE48-942E-DF61E9D36EAC}" type="slidenum">
              <a:rPr lang="en-US">
                <a:solidFill>
                  <a:schemeClr val="bg1"/>
                </a:solidFill>
                <a:latin typeface="Cambria" charset="0"/>
              </a:rPr>
              <a:pPr eaLnBrk="1" hangingPunct="1"/>
              <a:t>10</a:t>
            </a:fld>
            <a:endParaRPr lang="en-US">
              <a:solidFill>
                <a:schemeClr val="bg1"/>
              </a:solidFill>
              <a:latin typeface="Cambria" charset="0"/>
            </a:endParaRPr>
          </a:p>
        </p:txBody>
      </p:sp>
      <p:sp>
        <p:nvSpPr>
          <p:cNvPr id="3" name="Title 2"/>
          <p:cNvSpPr>
            <a:spLocks noGrp="1"/>
          </p:cNvSpPr>
          <p:nvPr>
            <p:ph type="title"/>
          </p:nvPr>
        </p:nvSpPr>
        <p:spPr>
          <a:xfrm>
            <a:off x="533400" y="152400"/>
            <a:ext cx="5562600" cy="546100"/>
          </a:xfrm>
        </p:spPr>
        <p:txBody>
          <a:bodyPr>
            <a:normAutofit fontScale="90000"/>
          </a:bodyPr>
          <a:lstStyle/>
          <a:p>
            <a:pPr>
              <a:defRPr/>
            </a:pPr>
            <a:r>
              <a:rPr lang="en-US" dirty="0" smtClean="0">
                <a:ea typeface="+mj-ea"/>
              </a:rPr>
              <a:t>Increased Consumer  Expectations</a:t>
            </a:r>
          </a:p>
        </p:txBody>
      </p:sp>
      <p:sp>
        <p:nvSpPr>
          <p:cNvPr id="18" name="Rectangle 17"/>
          <p:cNvSpPr/>
          <p:nvPr/>
        </p:nvSpPr>
        <p:spPr>
          <a:xfrm>
            <a:off x="304800" y="990600"/>
            <a:ext cx="6365875" cy="1815882"/>
          </a:xfrm>
          <a:prstGeom prst="rect">
            <a:avLst/>
          </a:prstGeom>
        </p:spPr>
        <p:txBody>
          <a:bodyPr wrap="square">
            <a:spAutoFit/>
          </a:bodyPr>
          <a:lstStyle/>
          <a:p>
            <a:r>
              <a:rPr lang="en-US" sz="2800" b="1" dirty="0">
                <a:solidFill>
                  <a:schemeClr val="bg1"/>
                </a:solidFill>
                <a:latin typeface="Cambria" charset="0"/>
              </a:rPr>
              <a:t>As consumers today </a:t>
            </a:r>
            <a:r>
              <a:rPr lang="en-US" sz="2800" dirty="0">
                <a:solidFill>
                  <a:schemeClr val="bg1"/>
                </a:solidFill>
                <a:latin typeface="Cambria" charset="0"/>
              </a:rPr>
              <a:t>we want and expect innovative products: </a:t>
            </a:r>
            <a:r>
              <a:rPr lang="en-US" sz="2800" i="1" dirty="0">
                <a:solidFill>
                  <a:schemeClr val="bg1"/>
                </a:solidFill>
                <a:latin typeface="Cambria" charset="0"/>
              </a:rPr>
              <a:t>faster</a:t>
            </a:r>
            <a:r>
              <a:rPr lang="en-US" sz="2800" dirty="0">
                <a:solidFill>
                  <a:schemeClr val="bg1"/>
                </a:solidFill>
                <a:latin typeface="Cambria" charset="0"/>
              </a:rPr>
              <a:t>, </a:t>
            </a:r>
            <a:r>
              <a:rPr lang="en-US" sz="2800" i="1" dirty="0">
                <a:solidFill>
                  <a:schemeClr val="bg1"/>
                </a:solidFill>
                <a:latin typeface="Cambria" charset="0"/>
              </a:rPr>
              <a:t>cheaper</a:t>
            </a:r>
            <a:r>
              <a:rPr lang="en-US" sz="2800" dirty="0">
                <a:solidFill>
                  <a:schemeClr val="bg1"/>
                </a:solidFill>
                <a:latin typeface="Cambria" charset="0"/>
              </a:rPr>
              <a:t> and with </a:t>
            </a:r>
            <a:r>
              <a:rPr lang="en-US" sz="2800" i="1" dirty="0">
                <a:solidFill>
                  <a:schemeClr val="bg1"/>
                </a:solidFill>
                <a:latin typeface="Cambria" charset="0"/>
              </a:rPr>
              <a:t>better quality </a:t>
            </a:r>
            <a:r>
              <a:rPr lang="en-US" sz="2800" dirty="0">
                <a:solidFill>
                  <a:schemeClr val="bg1"/>
                </a:solidFill>
                <a:latin typeface="Cambria" charset="0"/>
              </a:rPr>
              <a:t>than those we</a:t>
            </a:r>
            <a:r>
              <a:rPr lang="ja-JP" altLang="en-US" sz="2800" dirty="0">
                <a:solidFill>
                  <a:schemeClr val="bg1"/>
                </a:solidFill>
                <a:latin typeface="Cambria" charset="0"/>
              </a:rPr>
              <a:t>’</a:t>
            </a:r>
            <a:r>
              <a:rPr lang="en-US" sz="2800" dirty="0" err="1">
                <a:solidFill>
                  <a:schemeClr val="bg1"/>
                </a:solidFill>
                <a:latin typeface="Cambria" charset="0"/>
              </a:rPr>
              <a:t>ve</a:t>
            </a:r>
            <a:r>
              <a:rPr lang="en-US" sz="2800" dirty="0">
                <a:solidFill>
                  <a:schemeClr val="bg1"/>
                </a:solidFill>
                <a:latin typeface="Cambria" charset="0"/>
              </a:rPr>
              <a:t> seen in the past.</a:t>
            </a:r>
          </a:p>
        </p:txBody>
      </p:sp>
      <p:sp>
        <p:nvSpPr>
          <p:cNvPr id="19" name="Up Arrow 18"/>
          <p:cNvSpPr/>
          <p:nvPr/>
        </p:nvSpPr>
        <p:spPr>
          <a:xfrm>
            <a:off x="333953" y="2830664"/>
            <a:ext cx="2520565" cy="2965836"/>
          </a:xfrm>
          <a:prstGeom prst="upArrow">
            <a:avLst/>
          </a:prstGeom>
          <a:gradFill>
            <a:gsLst>
              <a:gs pos="0">
                <a:srgbClr val="DDEBCF"/>
              </a:gs>
              <a:gs pos="100000">
                <a:srgbClr val="99CC00"/>
              </a:gs>
            </a:gsLst>
            <a:lin ang="16200000" scaled="0"/>
          </a:gradFill>
          <a:effectLst>
            <a:outerShdw blurRad="76200" dir="13500000" sy="23000" kx="1200000" algn="br" rotWithShape="0">
              <a:prstClr val="black">
                <a:alpha val="20000"/>
              </a:prstClr>
            </a:outerShdw>
          </a:effectLst>
          <a:scene3d>
            <a:camera prst="orthographicFront">
              <a:rot lat="20999996" lon="2400000" rev="0"/>
            </a:camera>
            <a:lightRig rig="threePt" dir="t"/>
          </a:scene3d>
        </p:spPr>
        <p:style>
          <a:lnRef idx="1">
            <a:schemeClr val="dk1"/>
          </a:lnRef>
          <a:fillRef idx="2">
            <a:schemeClr val="dk1"/>
          </a:fillRef>
          <a:effectRef idx="1">
            <a:schemeClr val="dk1"/>
          </a:effectRef>
          <a:fontRef idx="minor">
            <a:schemeClr val="dk1"/>
          </a:fontRef>
        </p:style>
        <p:txBody>
          <a:bodyPr vert="vert270" anchor="ctr"/>
          <a:lstStyle/>
          <a:p>
            <a:pPr algn="ctr">
              <a:defRPr/>
            </a:pPr>
            <a:r>
              <a:rPr lang="en-US" sz="2400" b="1" dirty="0">
                <a:latin typeface="+mj-lt"/>
              </a:rPr>
              <a:t>Consumer</a:t>
            </a:r>
            <a:r>
              <a:rPr lang="en-US" sz="2400" dirty="0">
                <a:latin typeface="+mj-lt"/>
              </a:rPr>
              <a:t> Expectations</a:t>
            </a:r>
          </a:p>
        </p:txBody>
      </p:sp>
      <p:pic>
        <p:nvPicPr>
          <p:cNvPr id="8" name="Picture 7"/>
          <p:cNvPicPr>
            <a:picLocks noChangeAspect="1"/>
          </p:cNvPicPr>
          <p:nvPr/>
        </p:nvPicPr>
        <p:blipFill>
          <a:blip r:embed="rId5"/>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613134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Young man using computer: (c) Getty Images">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67000" y="2590800"/>
            <a:ext cx="4186237" cy="276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554CA60-5715-3E4B-ACB8-A54E67ED29B6}" type="slidenum">
              <a:rPr lang="en-US">
                <a:solidFill>
                  <a:schemeClr val="bg1"/>
                </a:solidFill>
                <a:latin typeface="Cambria" charset="0"/>
              </a:rPr>
              <a:pPr eaLnBrk="1" hangingPunct="1"/>
              <a:t>11</a:t>
            </a:fld>
            <a:endParaRPr lang="en-US">
              <a:solidFill>
                <a:schemeClr val="bg1"/>
              </a:solidFill>
              <a:latin typeface="Cambria" charset="0"/>
            </a:endParaRPr>
          </a:p>
        </p:txBody>
      </p:sp>
      <p:sp>
        <p:nvSpPr>
          <p:cNvPr id="3" name="Title 2"/>
          <p:cNvSpPr>
            <a:spLocks noGrp="1"/>
          </p:cNvSpPr>
          <p:nvPr>
            <p:ph type="title"/>
          </p:nvPr>
        </p:nvSpPr>
        <p:spPr>
          <a:xfrm>
            <a:off x="304800" y="152400"/>
            <a:ext cx="5562600" cy="546100"/>
          </a:xfrm>
        </p:spPr>
        <p:txBody>
          <a:bodyPr>
            <a:normAutofit fontScale="90000"/>
          </a:bodyPr>
          <a:lstStyle/>
          <a:p>
            <a:pPr>
              <a:defRPr/>
            </a:pPr>
            <a:r>
              <a:rPr lang="en-US" dirty="0" smtClean="0">
                <a:ea typeface="+mj-ea"/>
              </a:rPr>
              <a:t>Increased Work Pressure</a:t>
            </a:r>
          </a:p>
        </p:txBody>
      </p:sp>
      <p:sp>
        <p:nvSpPr>
          <p:cNvPr id="17" name="Rectangle 16"/>
          <p:cNvSpPr/>
          <p:nvPr/>
        </p:nvSpPr>
        <p:spPr>
          <a:xfrm>
            <a:off x="304801" y="990600"/>
            <a:ext cx="6629400" cy="1385888"/>
          </a:xfrm>
          <a:prstGeom prst="rect">
            <a:avLst/>
          </a:prstGeom>
        </p:spPr>
        <p:txBody>
          <a:bodyPr wrap="square">
            <a:spAutoFit/>
          </a:bodyPr>
          <a:lstStyle/>
          <a:p>
            <a:pPr>
              <a:defRPr/>
            </a:pPr>
            <a:r>
              <a:rPr lang="en-US" sz="2800" b="1" dirty="0">
                <a:solidFill>
                  <a:schemeClr val="bg1"/>
                </a:solidFill>
                <a:latin typeface="+mn-lt"/>
                <a:ea typeface="+mn-ea"/>
                <a:cs typeface="+mn-cs"/>
              </a:rPr>
              <a:t>As knowledge workers</a:t>
            </a:r>
            <a:r>
              <a:rPr lang="en-US" sz="2800" dirty="0">
                <a:solidFill>
                  <a:schemeClr val="bg1"/>
                </a:solidFill>
                <a:latin typeface="+mn-lt"/>
                <a:ea typeface="+mn-ea"/>
                <a:cs typeface="+mn-cs"/>
              </a:rPr>
              <a:t>, our business tools have improved our </a:t>
            </a:r>
            <a:r>
              <a:rPr lang="en-US" sz="2800" i="1" dirty="0">
                <a:solidFill>
                  <a:schemeClr val="bg1"/>
                </a:solidFill>
                <a:latin typeface="+mn-lt"/>
                <a:ea typeface="+mn-ea"/>
                <a:cs typeface="+mn-cs"/>
              </a:rPr>
              <a:t>capability to be productive</a:t>
            </a:r>
            <a:r>
              <a:rPr lang="en-US" sz="2800" dirty="0">
                <a:solidFill>
                  <a:schemeClr val="bg1"/>
                </a:solidFill>
                <a:latin typeface="+mn-lt"/>
                <a:ea typeface="+mn-ea"/>
                <a:cs typeface="+mn-cs"/>
              </a:rPr>
              <a:t>, raising work expectations.</a:t>
            </a:r>
          </a:p>
        </p:txBody>
      </p:sp>
      <p:sp>
        <p:nvSpPr>
          <p:cNvPr id="19" name="Up Arrow 18"/>
          <p:cNvSpPr/>
          <p:nvPr/>
        </p:nvSpPr>
        <p:spPr>
          <a:xfrm>
            <a:off x="333953" y="2830664"/>
            <a:ext cx="2520565" cy="2965836"/>
          </a:xfrm>
          <a:prstGeom prst="upArrow">
            <a:avLst/>
          </a:prstGeom>
          <a:effectLst>
            <a:outerShdw blurRad="76200" dir="18900000" sy="23000" kx="-1200000" algn="bl" rotWithShape="0">
              <a:prstClr val="black">
                <a:alpha val="20000"/>
              </a:prstClr>
            </a:outerShdw>
          </a:effectLst>
          <a:scene3d>
            <a:camera prst="orthographicFront">
              <a:rot lat="20999963" lon="19200000" rev="21599978"/>
            </a:camera>
            <a:lightRig rig="threePt" dir="t"/>
          </a:scene3d>
        </p:spPr>
        <p:style>
          <a:lnRef idx="1">
            <a:schemeClr val="dk1"/>
          </a:lnRef>
          <a:fillRef idx="2">
            <a:schemeClr val="dk1"/>
          </a:fillRef>
          <a:effectRef idx="1">
            <a:schemeClr val="dk1"/>
          </a:effectRef>
          <a:fontRef idx="minor">
            <a:schemeClr val="dk1"/>
          </a:fontRef>
        </p:style>
        <p:txBody>
          <a:bodyPr vert="vert270" anchor="ctr"/>
          <a:lstStyle/>
          <a:p>
            <a:pPr algn="ctr">
              <a:defRPr/>
            </a:pPr>
            <a:r>
              <a:rPr lang="en-US" sz="2400" b="1" dirty="0">
                <a:latin typeface="+mj-lt"/>
              </a:rPr>
              <a:t>Business</a:t>
            </a:r>
            <a:r>
              <a:rPr lang="en-US" sz="2400" dirty="0">
                <a:latin typeface="+mj-lt"/>
              </a:rPr>
              <a:t> </a:t>
            </a:r>
            <a:br>
              <a:rPr lang="en-US" sz="2400" dirty="0">
                <a:latin typeface="+mj-lt"/>
              </a:rPr>
            </a:br>
            <a:r>
              <a:rPr lang="en-US" sz="2400" dirty="0">
                <a:latin typeface="+mj-lt"/>
              </a:rPr>
              <a:t>Expectations</a:t>
            </a:r>
          </a:p>
        </p:txBody>
      </p:sp>
      <p:pic>
        <p:nvPicPr>
          <p:cNvPr id="8" name="Picture 7"/>
          <p:cNvPicPr>
            <a:picLocks noChangeAspect="1"/>
          </p:cNvPicPr>
          <p:nvPr/>
        </p:nvPicPr>
        <p:blipFill>
          <a:blip r:embed="rId5"/>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4256918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This Thing Called Agile?</a:t>
            </a:r>
            <a:endParaRPr lang="en-US" dirty="0"/>
          </a:p>
        </p:txBody>
      </p:sp>
      <p:pic>
        <p:nvPicPr>
          <p:cNvPr id="5" name="Content Placeholder 4"/>
          <p:cNvPicPr>
            <a:picLocks noGrp="1" noChangeAspect="1"/>
          </p:cNvPicPr>
          <p:nvPr>
            <p:ph idx="1"/>
          </p:nvPr>
        </p:nvPicPr>
        <p:blipFill>
          <a:blip r:embed="rId2"/>
          <a:srcRect t="1640" b="1640"/>
          <a:stretch>
            <a:fillRect/>
          </a:stretch>
        </p:blipFill>
        <p:spPr>
          <a:xfrm>
            <a:off x="609600" y="914400"/>
            <a:ext cx="6172200" cy="4724401"/>
          </a:xfrm>
        </p:spPr>
      </p:pic>
      <p:pic>
        <p:nvPicPr>
          <p:cNvPr id="6" name="Picture 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83460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3"/>
          <p:cNvSpPr>
            <a:spLocks noGrp="1"/>
          </p:cNvSpPr>
          <p:nvPr>
            <p:ph idx="1"/>
          </p:nvPr>
        </p:nvSpPr>
        <p:spPr bwMode="auto">
          <a:xfrm>
            <a:off x="457200" y="1219200"/>
            <a:ext cx="7010400" cy="4724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Arial" charset="0"/>
              <a:buNone/>
            </a:pPr>
            <a:r>
              <a:rPr lang="en-US" sz="1400" b="1" dirty="0">
                <a:solidFill>
                  <a:srgbClr val="99CC00"/>
                </a:solidFill>
                <a:latin typeface="Cambria" charset="0"/>
              </a:rPr>
              <a:t>History &amp; Influences</a:t>
            </a:r>
          </a:p>
          <a:p>
            <a:pPr>
              <a:buFont typeface="Arial" charset="0"/>
              <a:buNone/>
            </a:pPr>
            <a:r>
              <a:rPr lang="en-US" sz="1400" b="1" dirty="0">
                <a:latin typeface="Cambria" charset="0"/>
              </a:rPr>
              <a:t>Early 1900s</a:t>
            </a:r>
          </a:p>
          <a:p>
            <a:pPr>
              <a:buFont typeface="Arial" charset="0"/>
              <a:buChar char="•"/>
            </a:pPr>
            <a:r>
              <a:rPr lang="en-US" sz="1400" dirty="0">
                <a:latin typeface="Cambria" charset="0"/>
              </a:rPr>
              <a:t>Walter </a:t>
            </a:r>
            <a:r>
              <a:rPr lang="en-US" sz="1400" dirty="0" err="1">
                <a:latin typeface="Cambria" charset="0"/>
              </a:rPr>
              <a:t>Shewhart</a:t>
            </a:r>
            <a:r>
              <a:rPr lang="en-US" sz="1400" dirty="0">
                <a:latin typeface="Cambria" charset="0"/>
              </a:rPr>
              <a:t>: Plan-Do-Study-Act, SPC</a:t>
            </a:r>
          </a:p>
          <a:p>
            <a:pPr>
              <a:buFont typeface="Arial" charset="0"/>
              <a:buNone/>
            </a:pPr>
            <a:r>
              <a:rPr lang="en-US" sz="1400" b="1" dirty="0">
                <a:latin typeface="Cambria" charset="0"/>
              </a:rPr>
              <a:t>Mid 1900s</a:t>
            </a:r>
          </a:p>
          <a:p>
            <a:pPr>
              <a:buFont typeface="Arial" charset="0"/>
              <a:buChar char="•"/>
            </a:pPr>
            <a:r>
              <a:rPr lang="en-US" sz="1400" dirty="0">
                <a:latin typeface="Cambria" charset="0"/>
              </a:rPr>
              <a:t>Edward Deming: SPC, TQM</a:t>
            </a:r>
          </a:p>
          <a:p>
            <a:pPr>
              <a:buFont typeface="Arial" charset="0"/>
              <a:buChar char="•"/>
            </a:pPr>
            <a:r>
              <a:rPr lang="en-US" sz="1400" dirty="0">
                <a:latin typeface="Cambria" charset="0"/>
              </a:rPr>
              <a:t>Toyota: Toyota Production System (TPS)</a:t>
            </a:r>
          </a:p>
          <a:p>
            <a:pPr>
              <a:buFont typeface="Arial" charset="0"/>
              <a:buChar char="•"/>
            </a:pPr>
            <a:r>
              <a:rPr lang="en-US" sz="1400" dirty="0">
                <a:latin typeface="Cambria" charset="0"/>
              </a:rPr>
              <a:t>Peter </a:t>
            </a:r>
            <a:r>
              <a:rPr lang="en-US" sz="1400" dirty="0" err="1">
                <a:latin typeface="Cambria" charset="0"/>
              </a:rPr>
              <a:t>Drucker</a:t>
            </a:r>
            <a:r>
              <a:rPr lang="en-US" sz="1400" dirty="0">
                <a:latin typeface="Cambria" charset="0"/>
              </a:rPr>
              <a:t>: Knowledge Worker</a:t>
            </a:r>
          </a:p>
          <a:p>
            <a:pPr>
              <a:buFont typeface="Arial" charset="0"/>
              <a:buNone/>
            </a:pPr>
            <a:r>
              <a:rPr lang="en-US" sz="1400" b="1" dirty="0">
                <a:latin typeface="Cambria" charset="0"/>
              </a:rPr>
              <a:t>Late 1900s</a:t>
            </a:r>
          </a:p>
          <a:p>
            <a:pPr>
              <a:buFont typeface="Arial" charset="0"/>
              <a:buChar char="•"/>
            </a:pPr>
            <a:r>
              <a:rPr lang="en-US" sz="1400" dirty="0">
                <a:latin typeface="Cambria" charset="0"/>
              </a:rPr>
              <a:t>Womack and Jones: Lean Thinking</a:t>
            </a:r>
          </a:p>
          <a:p>
            <a:pPr>
              <a:buFont typeface="Arial" charset="0"/>
              <a:buChar char="•"/>
            </a:pPr>
            <a:r>
              <a:rPr lang="en-US" sz="1400" dirty="0">
                <a:latin typeface="Cambria" charset="0"/>
              </a:rPr>
              <a:t>Eli </a:t>
            </a:r>
            <a:r>
              <a:rPr lang="en-US" sz="1400" dirty="0" err="1">
                <a:latin typeface="Cambria" charset="0"/>
              </a:rPr>
              <a:t>Goldratt</a:t>
            </a:r>
            <a:r>
              <a:rPr lang="en-US" sz="1400" dirty="0">
                <a:latin typeface="Cambria" charset="0"/>
              </a:rPr>
              <a:t>: Theory of Constraints</a:t>
            </a:r>
          </a:p>
          <a:p>
            <a:pPr>
              <a:buFont typeface="Arial" charset="0"/>
              <a:buChar char="•"/>
            </a:pPr>
            <a:r>
              <a:rPr lang="en-US" sz="1400" dirty="0">
                <a:latin typeface="Cambria" charset="0"/>
              </a:rPr>
              <a:t>Tom </a:t>
            </a:r>
            <a:r>
              <a:rPr lang="en-US" sz="1400" dirty="0" err="1">
                <a:latin typeface="Cambria" charset="0"/>
              </a:rPr>
              <a:t>Gilb</a:t>
            </a:r>
            <a:r>
              <a:rPr lang="en-US" sz="1400" dirty="0">
                <a:latin typeface="Cambria" charset="0"/>
              </a:rPr>
              <a:t>: </a:t>
            </a:r>
            <a:r>
              <a:rPr lang="en-US" sz="1400" dirty="0" err="1">
                <a:latin typeface="Cambria" charset="0"/>
              </a:rPr>
              <a:t>Evo</a:t>
            </a:r>
            <a:endParaRPr lang="en-US" sz="1400" dirty="0">
              <a:latin typeface="Cambria" charset="0"/>
            </a:endParaRPr>
          </a:p>
          <a:p>
            <a:pPr>
              <a:buFont typeface="Arial" charset="0"/>
              <a:buChar char="•"/>
            </a:pPr>
            <a:r>
              <a:rPr lang="en-US" sz="1400" dirty="0">
                <a:latin typeface="Cambria" charset="0"/>
              </a:rPr>
              <a:t>The Toyota Way</a:t>
            </a:r>
          </a:p>
        </p:txBody>
      </p:sp>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757838C-346B-7049-A41F-6AEECF202257}" type="slidenum">
              <a:rPr lang="en-US">
                <a:solidFill>
                  <a:schemeClr val="bg1"/>
                </a:solidFill>
                <a:latin typeface="Cambria" charset="0"/>
              </a:rPr>
              <a:pPr eaLnBrk="1" hangingPunct="1"/>
              <a:t>13</a:t>
            </a:fld>
            <a:endParaRPr lang="en-US">
              <a:solidFill>
                <a:schemeClr val="bg1"/>
              </a:solidFill>
              <a:latin typeface="Cambria" charset="0"/>
            </a:endParaRPr>
          </a:p>
        </p:txBody>
      </p:sp>
      <p:sp>
        <p:nvSpPr>
          <p:cNvPr id="11" name="Title 5"/>
          <p:cNvSpPr>
            <a:spLocks noGrp="1"/>
          </p:cNvSpPr>
          <p:nvPr>
            <p:ph type="title"/>
          </p:nvPr>
        </p:nvSpPr>
        <p:spPr>
          <a:xfrm>
            <a:off x="457200" y="304800"/>
            <a:ext cx="5562600" cy="546100"/>
          </a:xfrm>
        </p:spPr>
        <p:txBody>
          <a:bodyPr>
            <a:normAutofit fontScale="90000"/>
          </a:bodyPr>
          <a:lstStyle/>
          <a:p>
            <a:pPr>
              <a:defRPr/>
            </a:pPr>
            <a:r>
              <a:rPr lang="en-US" dirty="0" smtClean="0">
                <a:ea typeface="+mj-ea"/>
              </a:rPr>
              <a:t>History of Agile &amp; Lean</a:t>
            </a:r>
            <a:endParaRPr lang="en-US" dirty="0">
              <a:ea typeface="+mj-ea"/>
            </a:endParaRPr>
          </a:p>
        </p:txBody>
      </p:sp>
      <p:sp>
        <p:nvSpPr>
          <p:cNvPr id="8" name="Content Placeholder 7"/>
          <p:cNvSpPr>
            <a:spLocks noGrp="1"/>
          </p:cNvSpPr>
          <p:nvPr>
            <p:ph sz="quarter" idx="4294967295"/>
          </p:nvPr>
        </p:nvSpPr>
        <p:spPr>
          <a:xfrm>
            <a:off x="4191000" y="1216025"/>
            <a:ext cx="2971800" cy="4697413"/>
          </a:xfrm>
          <a:prstGeom prst="rect">
            <a:avLst/>
          </a:prstGeom>
        </p:spPr>
        <p:txBody>
          <a:bodyPr>
            <a:normAutofit fontScale="92500" lnSpcReduction="10000"/>
          </a:bodyPr>
          <a:lstStyle/>
          <a:p>
            <a:pPr>
              <a:buFont typeface="Wingdings" pitchFamily="2" charset="2"/>
              <a:buNone/>
              <a:defRPr/>
            </a:pPr>
            <a:r>
              <a:rPr lang="en-US" sz="2400" b="1" dirty="0" smtClean="0">
                <a:solidFill>
                  <a:srgbClr val="99CC00"/>
                </a:solidFill>
                <a:ea typeface="+mn-ea"/>
              </a:rPr>
              <a:t>Evolution</a:t>
            </a:r>
            <a:endParaRPr lang="en-US" sz="1600" b="1" dirty="0" smtClean="0">
              <a:ea typeface="+mn-ea"/>
            </a:endParaRPr>
          </a:p>
          <a:p>
            <a:pPr>
              <a:buFont typeface="Wingdings" pitchFamily="2" charset="2"/>
              <a:buNone/>
              <a:defRPr/>
            </a:pPr>
            <a:r>
              <a:rPr lang="en-US" sz="1600" b="1" dirty="0" smtClean="0">
                <a:ea typeface="+mn-ea"/>
              </a:rPr>
              <a:t>Early 1990s</a:t>
            </a:r>
          </a:p>
          <a:p>
            <a:pPr marL="342900" lvl="1" indent="-342900">
              <a:buClr>
                <a:srgbClr val="99CC00"/>
              </a:buClr>
              <a:buSzPct val="75000"/>
              <a:buFont typeface="Arial" pitchFamily="34" charset="0"/>
              <a:buChar char="•"/>
              <a:defRPr/>
            </a:pPr>
            <a:r>
              <a:rPr lang="en-US" sz="1600" dirty="0" smtClean="0">
                <a:ea typeface="+mn-ea"/>
                <a:cs typeface="+mn-cs"/>
              </a:rPr>
              <a:t>Crystal Methods</a:t>
            </a:r>
          </a:p>
          <a:p>
            <a:pPr marL="342900" lvl="1" indent="-342900">
              <a:buClr>
                <a:srgbClr val="99CC00"/>
              </a:buClr>
              <a:buSzPct val="75000"/>
              <a:buFont typeface="Arial" pitchFamily="34" charset="0"/>
              <a:buChar char="•"/>
              <a:defRPr/>
            </a:pPr>
            <a:r>
              <a:rPr lang="en-US" sz="1600" dirty="0" smtClean="0">
                <a:ea typeface="+mn-ea"/>
                <a:cs typeface="+mn-cs"/>
              </a:rPr>
              <a:t>Lean Software Development</a:t>
            </a:r>
          </a:p>
          <a:p>
            <a:pPr marL="342900" lvl="1" indent="-342900">
              <a:buClr>
                <a:srgbClr val="99CC00"/>
              </a:buClr>
              <a:buSzPct val="75000"/>
              <a:buFont typeface="Arial" pitchFamily="34" charset="0"/>
              <a:buChar char="•"/>
              <a:defRPr/>
            </a:pPr>
            <a:r>
              <a:rPr lang="en-US" sz="1600" dirty="0" smtClean="0">
                <a:ea typeface="+mn-ea"/>
                <a:cs typeface="+mn-cs"/>
              </a:rPr>
              <a:t>Dynamic Software Development Method (DSDM)</a:t>
            </a:r>
          </a:p>
          <a:p>
            <a:pPr>
              <a:buFont typeface="Wingdings" pitchFamily="2" charset="2"/>
              <a:buNone/>
              <a:defRPr/>
            </a:pPr>
            <a:r>
              <a:rPr lang="en-US" sz="1600" b="1" dirty="0" smtClean="0">
                <a:ea typeface="+mn-ea"/>
              </a:rPr>
              <a:t>Mid 1990s</a:t>
            </a:r>
          </a:p>
          <a:p>
            <a:pPr marL="342900" lvl="1" indent="-342900">
              <a:buClr>
                <a:srgbClr val="99CC00"/>
              </a:buClr>
              <a:buSzPct val="75000"/>
              <a:buFont typeface="Arial" pitchFamily="34" charset="0"/>
              <a:buChar char="•"/>
              <a:defRPr/>
            </a:pPr>
            <a:r>
              <a:rPr lang="en-US" sz="1600" dirty="0" smtClean="0">
                <a:ea typeface="+mn-ea"/>
                <a:cs typeface="+mn-cs"/>
              </a:rPr>
              <a:t>Feature Driven Development (FDD)</a:t>
            </a:r>
          </a:p>
          <a:p>
            <a:pPr marL="342900" lvl="1" indent="-342900">
              <a:buClr>
                <a:srgbClr val="99CC00"/>
              </a:buClr>
              <a:buSzPct val="75000"/>
              <a:buFont typeface="Arial" pitchFamily="34" charset="0"/>
              <a:buChar char="•"/>
              <a:defRPr/>
            </a:pPr>
            <a:r>
              <a:rPr lang="en-US" sz="1600" dirty="0" err="1" smtClean="0">
                <a:ea typeface="+mn-ea"/>
                <a:cs typeface="+mn-cs"/>
              </a:rPr>
              <a:t>eXtreme</a:t>
            </a:r>
            <a:r>
              <a:rPr lang="en-US" sz="1600" dirty="0" smtClean="0">
                <a:ea typeface="+mn-ea"/>
                <a:cs typeface="+mn-cs"/>
              </a:rPr>
              <a:t> Programming (XP)</a:t>
            </a:r>
          </a:p>
          <a:p>
            <a:pPr marL="342900" lvl="1" indent="-342900">
              <a:buClr>
                <a:srgbClr val="99CC00"/>
              </a:buClr>
              <a:buSzPct val="75000"/>
              <a:buFont typeface="Arial" pitchFamily="34" charset="0"/>
              <a:buChar char="•"/>
              <a:defRPr/>
            </a:pPr>
            <a:r>
              <a:rPr lang="en-US" sz="1600" dirty="0" smtClean="0">
                <a:ea typeface="+mn-ea"/>
                <a:cs typeface="+mn-cs"/>
              </a:rPr>
              <a:t>Adaptive Software Development</a:t>
            </a:r>
          </a:p>
          <a:p>
            <a:pPr>
              <a:buFont typeface="Wingdings" pitchFamily="2" charset="2"/>
              <a:buNone/>
              <a:defRPr/>
            </a:pPr>
            <a:r>
              <a:rPr lang="en-US" sz="1600" b="1" dirty="0" smtClean="0">
                <a:ea typeface="+mn-ea"/>
              </a:rPr>
              <a:t>2001</a:t>
            </a:r>
            <a:r>
              <a:rPr lang="en-US" sz="1600" dirty="0" smtClean="0">
                <a:ea typeface="+mn-ea"/>
              </a:rPr>
              <a:t>: Manifesto for Agile Software Development </a:t>
            </a:r>
          </a:p>
          <a:p>
            <a:pPr marL="342900" lvl="1" indent="-342900">
              <a:buClr>
                <a:srgbClr val="99CC00"/>
              </a:buClr>
              <a:buSzPct val="75000"/>
              <a:buFont typeface="Arial" pitchFamily="34" charset="0"/>
              <a:buChar char="•"/>
              <a:defRPr/>
            </a:pPr>
            <a:r>
              <a:rPr lang="en-US" sz="1600" dirty="0" smtClean="0">
                <a:ea typeface="+mn-ea"/>
                <a:cs typeface="+mn-cs"/>
                <a:hlinkClick r:id="rId3"/>
              </a:rPr>
              <a:t>http://www.agilemanifesto.org</a:t>
            </a:r>
            <a:r>
              <a:rPr lang="en-US" sz="1600" dirty="0" smtClean="0">
                <a:ea typeface="+mn-ea"/>
                <a:cs typeface="+mn-cs"/>
              </a:rPr>
              <a:t> </a:t>
            </a:r>
          </a:p>
          <a:p>
            <a:pPr>
              <a:buFont typeface="Wingdings" pitchFamily="2" charset="2"/>
              <a:buNone/>
              <a:defRPr/>
            </a:pPr>
            <a:r>
              <a:rPr lang="en-US" sz="1600" b="1" dirty="0" smtClean="0">
                <a:ea typeface="+mn-ea"/>
              </a:rPr>
              <a:t>2005</a:t>
            </a:r>
            <a:r>
              <a:rPr lang="en-US" sz="1600" dirty="0" smtClean="0">
                <a:ea typeface="+mn-ea"/>
              </a:rPr>
              <a:t>: Declaration of Interdependence </a:t>
            </a:r>
          </a:p>
          <a:p>
            <a:pPr marL="342900" lvl="1" indent="-342900">
              <a:buClr>
                <a:srgbClr val="99CC00"/>
              </a:buClr>
              <a:buSzPct val="75000"/>
              <a:buFont typeface="Arial" pitchFamily="34" charset="0"/>
              <a:buChar char="•"/>
              <a:defRPr/>
            </a:pPr>
            <a:r>
              <a:rPr lang="en-US" sz="1600" dirty="0" smtClean="0">
                <a:ea typeface="+mn-ea"/>
                <a:cs typeface="+mn-cs"/>
                <a:hlinkClick r:id="rId4"/>
              </a:rPr>
              <a:t>http://www.pmdoi.org/</a:t>
            </a:r>
            <a:r>
              <a:rPr lang="en-US" sz="1600" dirty="0" smtClean="0">
                <a:ea typeface="+mn-ea"/>
                <a:cs typeface="+mn-cs"/>
                <a:hlinkClick r:id="rId3"/>
              </a:rPr>
              <a:t> </a:t>
            </a:r>
            <a:endParaRPr lang="en-US" sz="1600" dirty="0">
              <a:ea typeface="+mn-ea"/>
              <a:cs typeface="+mn-cs"/>
              <a:hlinkClick r:id="rId3"/>
            </a:endParaRPr>
          </a:p>
        </p:txBody>
      </p:sp>
      <p:pic>
        <p:nvPicPr>
          <p:cNvPr id="7" name="Picture 6"/>
          <p:cNvPicPr>
            <a:picLocks noChangeAspect="1"/>
          </p:cNvPicPr>
          <p:nvPr/>
        </p:nvPicPr>
        <p:blipFill>
          <a:blip r:embed="rId5"/>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1503593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228600"/>
            <a:ext cx="5562600" cy="546100"/>
          </a:xfrm>
        </p:spPr>
        <p:txBody>
          <a:bodyPr>
            <a:normAutofit fontScale="90000"/>
          </a:bodyPr>
          <a:lstStyle/>
          <a:p>
            <a:pPr eaLnBrk="1" hangingPunct="1">
              <a:defRPr/>
            </a:pPr>
            <a:r>
              <a:rPr lang="en-US" dirty="0" smtClean="0">
                <a:ea typeface="+mj-ea"/>
              </a:rPr>
              <a:t>Key Agile Principles</a:t>
            </a:r>
          </a:p>
        </p:txBody>
      </p:sp>
      <p:sp>
        <p:nvSpPr>
          <p:cNvPr id="25603" name="Rectangle 3"/>
          <p:cNvSpPr>
            <a:spLocks noGrp="1" noChangeArrowheads="1"/>
          </p:cNvSpPr>
          <p:nvPr>
            <p:ph type="body" idx="1"/>
          </p:nvPr>
        </p:nvSpPr>
        <p:spPr bwMode="auto">
          <a:xfrm>
            <a:off x="76200" y="1295400"/>
            <a:ext cx="4356100" cy="495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30188" indent="-230188" eaLnBrk="1" hangingPunct="1">
              <a:lnSpc>
                <a:spcPct val="80000"/>
              </a:lnSpc>
              <a:spcBef>
                <a:spcPts val="800"/>
              </a:spcBef>
              <a:buFontTx/>
              <a:buNone/>
            </a:pPr>
            <a:r>
              <a:rPr lang="en-US" sz="2400" b="1" dirty="0">
                <a:solidFill>
                  <a:srgbClr val="99CC00"/>
                </a:solidFill>
                <a:latin typeface="Cambria" charset="0"/>
              </a:rPr>
              <a:t>Key Agile principles are:</a:t>
            </a:r>
            <a:endParaRPr lang="en-US" sz="1800" b="1" dirty="0">
              <a:solidFill>
                <a:srgbClr val="99CC00"/>
              </a:solidFill>
              <a:latin typeface="Cambria" charset="0"/>
            </a:endParaRPr>
          </a:p>
          <a:p>
            <a:pPr marL="230188" indent="-230188" eaLnBrk="1" hangingPunct="1">
              <a:lnSpc>
                <a:spcPct val="80000"/>
              </a:lnSpc>
              <a:spcBef>
                <a:spcPts val="800"/>
              </a:spcBef>
              <a:buSzPct val="80000"/>
              <a:buFont typeface="Arial" charset="0"/>
              <a:buChar char="•"/>
            </a:pPr>
            <a:r>
              <a:rPr lang="en-US" sz="1800" b="1" dirty="0">
                <a:latin typeface="Cambria" charset="0"/>
              </a:rPr>
              <a:t>Focus on Customer Value – </a:t>
            </a:r>
            <a:r>
              <a:rPr lang="en-US" sz="1800" dirty="0">
                <a:latin typeface="Cambria" charset="0"/>
              </a:rPr>
              <a:t>Align project, product and team visions to deliver better product  quality – faster and cheaper.</a:t>
            </a:r>
            <a:endParaRPr lang="en-US" sz="1800" b="1" dirty="0">
              <a:latin typeface="Cambria" charset="0"/>
            </a:endParaRPr>
          </a:p>
          <a:p>
            <a:pPr marL="230188" indent="-230188" eaLnBrk="1" hangingPunct="1">
              <a:lnSpc>
                <a:spcPct val="80000"/>
              </a:lnSpc>
              <a:spcBef>
                <a:spcPts val="800"/>
              </a:spcBef>
              <a:buSzPct val="80000"/>
              <a:buFont typeface="Arial" charset="0"/>
              <a:buChar char="•"/>
            </a:pPr>
            <a:r>
              <a:rPr lang="en-US" sz="1800" b="1" dirty="0">
                <a:latin typeface="Cambria" charset="0"/>
              </a:rPr>
              <a:t>Small Batches - </a:t>
            </a:r>
            <a:r>
              <a:rPr lang="en-US" sz="1800" dirty="0">
                <a:latin typeface="Cambria" charset="0"/>
              </a:rPr>
              <a:t>Create a flow of value to customers by </a:t>
            </a:r>
            <a:r>
              <a:rPr lang="ja-JP" altLang="en-US" sz="1800" dirty="0">
                <a:latin typeface="Cambria" charset="0"/>
              </a:rPr>
              <a:t>“</a:t>
            </a:r>
            <a:r>
              <a:rPr lang="en-US" sz="1800" dirty="0">
                <a:latin typeface="Cambria" charset="0"/>
              </a:rPr>
              <a:t>chunking</a:t>
            </a:r>
            <a:r>
              <a:rPr lang="ja-JP" altLang="en-US" sz="1800" dirty="0">
                <a:latin typeface="Cambria" charset="0"/>
              </a:rPr>
              <a:t>”</a:t>
            </a:r>
            <a:r>
              <a:rPr lang="en-US" sz="1800" dirty="0">
                <a:latin typeface="Cambria" charset="0"/>
              </a:rPr>
              <a:t> feature delivery into small increments.</a:t>
            </a:r>
          </a:p>
          <a:p>
            <a:pPr marL="230188" indent="-230188" eaLnBrk="1" hangingPunct="1">
              <a:lnSpc>
                <a:spcPct val="80000"/>
              </a:lnSpc>
              <a:spcBef>
                <a:spcPts val="800"/>
              </a:spcBef>
              <a:buSzPct val="80000"/>
              <a:buFont typeface="Arial" charset="0"/>
              <a:buChar char="•"/>
            </a:pPr>
            <a:r>
              <a:rPr lang="en-US" sz="1800" b="1" dirty="0">
                <a:latin typeface="Cambria" charset="0"/>
              </a:rPr>
              <a:t>Small, Integrated Teams - </a:t>
            </a:r>
            <a:r>
              <a:rPr lang="en-US" sz="1800" dirty="0">
                <a:latin typeface="Cambria" charset="0"/>
              </a:rPr>
              <a:t>Intense collaboration via</a:t>
            </a:r>
            <a:r>
              <a:rPr lang="en-US" sz="1800" b="1" dirty="0">
                <a:latin typeface="Cambria" charset="0"/>
              </a:rPr>
              <a:t> </a:t>
            </a:r>
            <a:r>
              <a:rPr lang="en-US" sz="1800" dirty="0">
                <a:latin typeface="Cambria" charset="0"/>
              </a:rPr>
              <a:t>face-to-face communication, collocation, </a:t>
            </a:r>
            <a:r>
              <a:rPr lang="en-US" sz="1800" dirty="0" err="1">
                <a:latin typeface="Cambria" charset="0"/>
              </a:rPr>
              <a:t>etc</a:t>
            </a:r>
            <a:r>
              <a:rPr lang="en-US" sz="1800" dirty="0">
                <a:latin typeface="Cambria" charset="0"/>
              </a:rPr>
              <a:t>; diversified roles on integrated, self-organizing, self-disciplined teams.</a:t>
            </a:r>
            <a:endParaRPr lang="en-US" sz="1800" b="1" dirty="0">
              <a:latin typeface="Cambria" charset="0"/>
            </a:endParaRPr>
          </a:p>
          <a:p>
            <a:pPr marL="230188" indent="-230188" eaLnBrk="1" hangingPunct="1">
              <a:lnSpc>
                <a:spcPct val="80000"/>
              </a:lnSpc>
              <a:spcBef>
                <a:spcPts val="800"/>
              </a:spcBef>
              <a:buSzPct val="80000"/>
              <a:buFont typeface="Arial" charset="0"/>
              <a:buChar char="•"/>
            </a:pPr>
            <a:r>
              <a:rPr lang="en-US" sz="1800" b="1" dirty="0">
                <a:latin typeface="Cambria" charset="0"/>
              </a:rPr>
              <a:t>Small, Continuous Improvements – </a:t>
            </a:r>
            <a:r>
              <a:rPr lang="en-US" sz="1800" dirty="0">
                <a:latin typeface="Cambria" charset="0"/>
              </a:rPr>
              <a:t>Teams reflect, learn and adapt to change; work informs the plan.</a:t>
            </a:r>
            <a:endParaRPr lang="en-US" sz="1800" b="1" dirty="0">
              <a:latin typeface="Cambria" charset="0"/>
            </a:endParaRPr>
          </a:p>
        </p:txBody>
      </p:sp>
      <p:sp>
        <p:nvSpPr>
          <p:cNvPr id="7" name="Rectangle 11"/>
          <p:cNvSpPr>
            <a:spLocks noChangeArrowheads="1"/>
          </p:cNvSpPr>
          <p:nvPr/>
        </p:nvSpPr>
        <p:spPr bwMode="auto">
          <a:xfrm>
            <a:off x="4267201" y="1458913"/>
            <a:ext cx="2743200" cy="5116272"/>
          </a:xfrm>
          <a:prstGeom prst="rect">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63500" dist="20000" dir="5400000" rotWithShape="0">
              <a:srgbClr val="000000">
                <a:alpha val="37999"/>
              </a:srgbClr>
            </a:outerShdw>
          </a:effectLst>
        </p:spPr>
        <p:txBody>
          <a:bodyPr wrap="square">
            <a:spAutoFit/>
          </a:bodyPr>
          <a:lstStyle/>
          <a:p>
            <a:pPr>
              <a:lnSpc>
                <a:spcPct val="80000"/>
              </a:lnSpc>
              <a:spcBef>
                <a:spcPts val="1800"/>
              </a:spcBef>
              <a:spcAft>
                <a:spcPts val="200"/>
              </a:spcAft>
              <a:buClr>
                <a:srgbClr val="99CC00"/>
              </a:buClr>
              <a:buSzPct val="80000"/>
            </a:pPr>
            <a:r>
              <a:rPr lang="en-US" b="1" dirty="0">
                <a:latin typeface="Calibri" charset="0"/>
              </a:rPr>
              <a:t>Delivering Customer Value with Agile Project Management</a:t>
            </a:r>
            <a:endParaRPr lang="en-US" dirty="0">
              <a:latin typeface="Calibri" charset="0"/>
            </a:endParaRPr>
          </a:p>
          <a:p>
            <a:pPr>
              <a:lnSpc>
                <a:spcPct val="80000"/>
              </a:lnSpc>
              <a:spcBef>
                <a:spcPts val="1800"/>
              </a:spcBef>
              <a:spcAft>
                <a:spcPts val="200"/>
              </a:spcAft>
              <a:buClr>
                <a:srgbClr val="99CC00"/>
              </a:buClr>
              <a:buSzPct val="80000"/>
            </a:pPr>
            <a:r>
              <a:rPr lang="en-US" i="1" dirty="0">
                <a:latin typeface="Calibri" charset="0"/>
              </a:rPr>
              <a:t>The right product, at the right time, for the right price.</a:t>
            </a:r>
          </a:p>
          <a:p>
            <a:pPr>
              <a:lnSpc>
                <a:spcPct val="80000"/>
              </a:lnSpc>
              <a:spcBef>
                <a:spcPts val="1800"/>
              </a:spcBef>
              <a:spcAft>
                <a:spcPts val="200"/>
              </a:spcAft>
              <a:buClr>
                <a:srgbClr val="99CC00"/>
              </a:buClr>
              <a:buSzPct val="80000"/>
              <a:buFont typeface="Arial" charset="0"/>
              <a:buChar char="•"/>
            </a:pPr>
            <a:r>
              <a:rPr lang="en-US" b="1" dirty="0">
                <a:latin typeface="Calibri" charset="0"/>
              </a:rPr>
              <a:t>Higher Quality: </a:t>
            </a:r>
            <a:r>
              <a:rPr lang="ja-JP" altLang="en-US" dirty="0">
                <a:latin typeface="Calibri" charset="0"/>
              </a:rPr>
              <a:t>“</a:t>
            </a:r>
            <a:r>
              <a:rPr lang="en-US" dirty="0">
                <a:latin typeface="Calibri" charset="0"/>
              </a:rPr>
              <a:t>Designed-to-fit</a:t>
            </a:r>
            <a:r>
              <a:rPr lang="ja-JP" altLang="en-US" dirty="0">
                <a:latin typeface="Calibri" charset="0"/>
              </a:rPr>
              <a:t>”</a:t>
            </a:r>
            <a:r>
              <a:rPr lang="en-US" dirty="0">
                <a:latin typeface="Calibri" charset="0"/>
              </a:rPr>
              <a:t> product with flexibility to change.  </a:t>
            </a:r>
          </a:p>
          <a:p>
            <a:pPr>
              <a:lnSpc>
                <a:spcPct val="80000"/>
              </a:lnSpc>
              <a:spcBef>
                <a:spcPts val="1800"/>
              </a:spcBef>
              <a:spcAft>
                <a:spcPts val="200"/>
              </a:spcAft>
              <a:buClr>
                <a:srgbClr val="99CC00"/>
              </a:buClr>
              <a:buSzPct val="80000"/>
              <a:buFont typeface="Arial" charset="0"/>
              <a:buChar char="•"/>
            </a:pPr>
            <a:r>
              <a:rPr lang="en-US" b="1" dirty="0">
                <a:latin typeface="Calibri" charset="0"/>
              </a:rPr>
              <a:t>Increased Throughput: </a:t>
            </a:r>
            <a:r>
              <a:rPr lang="en-US" dirty="0">
                <a:latin typeface="Calibri" charset="0"/>
              </a:rPr>
              <a:t>Iterative and incremental project and product </a:t>
            </a:r>
            <a:r>
              <a:rPr lang="ja-JP" altLang="en-US" dirty="0">
                <a:latin typeface="Calibri" charset="0"/>
              </a:rPr>
              <a:t>“</a:t>
            </a:r>
            <a:r>
              <a:rPr lang="en-US" dirty="0">
                <a:latin typeface="Calibri" charset="0"/>
              </a:rPr>
              <a:t>chunks</a:t>
            </a:r>
            <a:r>
              <a:rPr lang="ja-JP" altLang="en-US" dirty="0">
                <a:latin typeface="Calibri" charset="0"/>
              </a:rPr>
              <a:t>”</a:t>
            </a:r>
            <a:r>
              <a:rPr lang="en-US" dirty="0">
                <a:latin typeface="Calibri" charset="0"/>
              </a:rPr>
              <a:t> with earlier value delivery. </a:t>
            </a:r>
          </a:p>
          <a:p>
            <a:pPr>
              <a:lnSpc>
                <a:spcPct val="80000"/>
              </a:lnSpc>
              <a:spcBef>
                <a:spcPts val="1800"/>
              </a:spcBef>
              <a:spcAft>
                <a:spcPts val="200"/>
              </a:spcAft>
              <a:buClr>
                <a:srgbClr val="99CC00"/>
              </a:buClr>
              <a:buSzPct val="80000"/>
              <a:buFont typeface="Arial" charset="0"/>
              <a:buChar char="•"/>
            </a:pPr>
            <a:r>
              <a:rPr lang="en-US" b="1" dirty="0">
                <a:latin typeface="Calibri" charset="0"/>
              </a:rPr>
              <a:t>Reduced Waste: </a:t>
            </a:r>
            <a:r>
              <a:rPr lang="en-US" dirty="0">
                <a:latin typeface="Calibri" charset="0"/>
              </a:rPr>
              <a:t>Lean, efficient processes with lower costs and higher productivity. </a:t>
            </a:r>
            <a:endParaRPr lang="en-US" dirty="0">
              <a:solidFill>
                <a:srgbClr val="000000"/>
              </a:solidFill>
              <a:latin typeface="Calibri" charset="0"/>
            </a:endParaRPr>
          </a:p>
        </p:txBody>
      </p:sp>
      <p:sp>
        <p:nvSpPr>
          <p:cNvPr id="8" name="Slide Number Placeholder 1"/>
          <p:cNvSpPr>
            <a:spLocks noGrp="1"/>
          </p:cNvSpPr>
          <p:nvPr>
            <p:ph type="sldNum" sz="quarter" idx="10"/>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F453BA-B143-774A-BA63-416EA884022F}" type="slidenum">
              <a:rPr lang="en-US">
                <a:solidFill>
                  <a:schemeClr val="bg1"/>
                </a:solidFill>
                <a:latin typeface="Cambria" charset="0"/>
              </a:rPr>
              <a:pPr eaLnBrk="1" hangingPunct="1"/>
              <a:t>14</a:t>
            </a:fld>
            <a:endParaRPr lang="en-US">
              <a:solidFill>
                <a:schemeClr val="bg1"/>
              </a:solidFill>
              <a:latin typeface="Cambria" charset="0"/>
            </a:endParaRPr>
          </a:p>
        </p:txBody>
      </p:sp>
      <p:pic>
        <p:nvPicPr>
          <p:cNvPr id="9" name="Picture 8"/>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362938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p:txBody>
          <a:bodyPr>
            <a:normAutofit fontScale="90000"/>
          </a:bodyPr>
          <a:lstStyle/>
          <a:p>
            <a:pPr eaLnBrk="1" hangingPunct="1">
              <a:defRPr/>
            </a:pPr>
            <a:r>
              <a:rPr lang="en-US">
                <a:latin typeface="Gill Sans" charset="0"/>
                <a:ea typeface="ヒラギノ角ゴ Pro W3" charset="0"/>
              </a:rPr>
              <a:t>Scrum has been used by:</a:t>
            </a:r>
          </a:p>
        </p:txBody>
      </p:sp>
      <p:sp>
        <p:nvSpPr>
          <p:cNvPr id="16386" name="Rectangle 2"/>
          <p:cNvSpPr>
            <a:spLocks/>
          </p:cNvSpPr>
          <p:nvPr/>
        </p:nvSpPr>
        <p:spPr bwMode="auto">
          <a:xfrm>
            <a:off x="784385" y="1188720"/>
            <a:ext cx="1859483"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spAutoFit/>
          </a:bodyPr>
          <a:lstStyle/>
          <a:p>
            <a:pPr algn="l">
              <a:buSzPct val="100000"/>
              <a:buFont typeface="Gill Sans" charset="0"/>
              <a:buChar char="•"/>
            </a:pPr>
            <a:r>
              <a:rPr lang="en-US" dirty="0">
                <a:solidFill>
                  <a:schemeClr val="tx1"/>
                </a:solidFill>
              </a:rPr>
              <a:t>Microsoft</a:t>
            </a:r>
          </a:p>
          <a:p>
            <a:pPr algn="l">
              <a:buSzPct val="100000"/>
              <a:buFont typeface="Gill Sans" charset="0"/>
              <a:buChar char="•"/>
            </a:pPr>
            <a:r>
              <a:rPr lang="en-US" dirty="0">
                <a:solidFill>
                  <a:schemeClr val="tx1"/>
                </a:solidFill>
              </a:rPr>
              <a:t>Yahoo</a:t>
            </a:r>
          </a:p>
          <a:p>
            <a:pPr algn="l">
              <a:buSzPct val="100000"/>
              <a:buFont typeface="Gill Sans" charset="0"/>
              <a:buChar char="•"/>
            </a:pPr>
            <a:r>
              <a:rPr lang="en-US" dirty="0">
                <a:solidFill>
                  <a:schemeClr val="tx1"/>
                </a:solidFill>
              </a:rPr>
              <a:t>Google</a:t>
            </a:r>
          </a:p>
          <a:p>
            <a:pPr algn="l">
              <a:buSzPct val="100000"/>
              <a:buFont typeface="Gill Sans" charset="0"/>
              <a:buChar char="•"/>
            </a:pPr>
            <a:r>
              <a:rPr lang="en-US" dirty="0">
                <a:solidFill>
                  <a:schemeClr val="bg1"/>
                </a:solidFill>
              </a:rPr>
              <a:t>Electronic Arts</a:t>
            </a:r>
          </a:p>
          <a:p>
            <a:pPr algn="l">
              <a:buSzPct val="100000"/>
              <a:buFont typeface="Gill Sans" charset="0"/>
              <a:buChar char="•"/>
            </a:pPr>
            <a:r>
              <a:rPr lang="en-US" dirty="0">
                <a:solidFill>
                  <a:schemeClr val="bg1"/>
                </a:solidFill>
              </a:rPr>
              <a:t>High Moon Studios</a:t>
            </a:r>
          </a:p>
          <a:p>
            <a:pPr algn="l">
              <a:buSzPct val="100000"/>
              <a:buFont typeface="Gill Sans" charset="0"/>
              <a:buChar char="•"/>
            </a:pPr>
            <a:r>
              <a:rPr lang="en-US" dirty="0">
                <a:solidFill>
                  <a:schemeClr val="bg1"/>
                </a:solidFill>
              </a:rPr>
              <a:t>Lockheed Martin</a:t>
            </a:r>
          </a:p>
          <a:p>
            <a:pPr algn="l">
              <a:buSzPct val="100000"/>
              <a:buFont typeface="Gill Sans" charset="0"/>
              <a:buChar char="•"/>
            </a:pPr>
            <a:r>
              <a:rPr lang="en-US" dirty="0">
                <a:solidFill>
                  <a:schemeClr val="bg1"/>
                </a:solidFill>
              </a:rPr>
              <a:t>Philips</a:t>
            </a:r>
          </a:p>
          <a:p>
            <a:pPr algn="l">
              <a:buSzPct val="100000"/>
              <a:buFont typeface="Gill Sans" charset="0"/>
              <a:buChar char="•"/>
            </a:pPr>
            <a:r>
              <a:rPr lang="en-US" dirty="0">
                <a:solidFill>
                  <a:schemeClr val="bg1"/>
                </a:solidFill>
              </a:rPr>
              <a:t>Siemens</a:t>
            </a:r>
          </a:p>
          <a:p>
            <a:pPr algn="l">
              <a:buSzPct val="100000"/>
              <a:buFont typeface="Gill Sans" charset="0"/>
              <a:buChar char="•"/>
            </a:pPr>
            <a:r>
              <a:rPr lang="en-US" dirty="0">
                <a:solidFill>
                  <a:schemeClr val="bg1"/>
                </a:solidFill>
              </a:rPr>
              <a:t>Nokia</a:t>
            </a:r>
          </a:p>
          <a:p>
            <a:pPr algn="l">
              <a:buSzPct val="100000"/>
              <a:buFont typeface="Gill Sans" charset="0"/>
              <a:buChar char="•"/>
            </a:pPr>
            <a:r>
              <a:rPr lang="en-US" dirty="0">
                <a:solidFill>
                  <a:schemeClr val="bg1"/>
                </a:solidFill>
              </a:rPr>
              <a:t>Capital One</a:t>
            </a:r>
          </a:p>
          <a:p>
            <a:pPr algn="l">
              <a:buSzPct val="100000"/>
              <a:buFont typeface="Gill Sans" charset="0"/>
              <a:buChar char="•"/>
            </a:pPr>
            <a:r>
              <a:rPr lang="en-US" dirty="0">
                <a:solidFill>
                  <a:schemeClr val="bg1"/>
                </a:solidFill>
              </a:rPr>
              <a:t>BBC</a:t>
            </a:r>
          </a:p>
          <a:p>
            <a:pPr algn="l">
              <a:buSzPct val="100000"/>
              <a:buFont typeface="Gill Sans" charset="0"/>
              <a:buChar char="•"/>
            </a:pPr>
            <a:r>
              <a:rPr lang="en-US" dirty="0">
                <a:solidFill>
                  <a:schemeClr val="bg1"/>
                </a:solidFill>
              </a:rPr>
              <a:t>Intuit</a:t>
            </a:r>
          </a:p>
        </p:txBody>
      </p:sp>
      <p:sp>
        <p:nvSpPr>
          <p:cNvPr id="16387" name="Rectangle 3"/>
          <p:cNvSpPr>
            <a:spLocks/>
          </p:cNvSpPr>
          <p:nvPr/>
        </p:nvSpPr>
        <p:spPr bwMode="auto">
          <a:xfrm>
            <a:off x="4544854" y="1188720"/>
            <a:ext cx="2513509"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spAutoFit/>
          </a:bodyPr>
          <a:lstStyle/>
          <a:p>
            <a:pPr algn="l">
              <a:buSzPct val="100000"/>
              <a:buFont typeface="Gill Sans" charset="0"/>
              <a:buChar char="•"/>
            </a:pPr>
            <a:r>
              <a:rPr lang="en-US">
                <a:solidFill>
                  <a:schemeClr val="tx1"/>
                </a:solidFill>
              </a:rPr>
              <a:t>Intuit</a:t>
            </a:r>
          </a:p>
          <a:p>
            <a:pPr algn="l">
              <a:buSzPct val="100000"/>
              <a:buFont typeface="Gill Sans" charset="0"/>
              <a:buChar char="•"/>
            </a:pPr>
            <a:r>
              <a:rPr lang="en-US">
                <a:solidFill>
                  <a:schemeClr val="tx1"/>
                </a:solidFill>
              </a:rPr>
              <a:t>Nielsen Media</a:t>
            </a:r>
          </a:p>
          <a:p>
            <a:pPr algn="l">
              <a:buSzPct val="100000"/>
              <a:buFont typeface="Gill Sans" charset="0"/>
              <a:buChar char="•"/>
            </a:pPr>
            <a:r>
              <a:rPr lang="en-US">
                <a:solidFill>
                  <a:schemeClr val="tx1"/>
                </a:solidFill>
              </a:rPr>
              <a:t>First American Real Estate</a:t>
            </a:r>
          </a:p>
          <a:p>
            <a:pPr algn="l">
              <a:buSzPct val="100000"/>
              <a:buFont typeface="Gill Sans" charset="0"/>
              <a:buChar char="•"/>
            </a:pPr>
            <a:r>
              <a:rPr lang="en-US">
                <a:solidFill>
                  <a:schemeClr val="tx1"/>
                </a:solidFill>
              </a:rPr>
              <a:t>BMC Software</a:t>
            </a:r>
          </a:p>
          <a:p>
            <a:pPr algn="l">
              <a:buSzPct val="100000"/>
              <a:buFont typeface="Gill Sans" charset="0"/>
              <a:buChar char="•"/>
            </a:pPr>
            <a:r>
              <a:rPr lang="en-US">
                <a:solidFill>
                  <a:schemeClr val="tx1"/>
                </a:solidFill>
              </a:rPr>
              <a:t>Ipswitch</a:t>
            </a:r>
          </a:p>
          <a:p>
            <a:pPr algn="l">
              <a:buSzPct val="100000"/>
              <a:buFont typeface="Gill Sans" charset="0"/>
              <a:buChar char="•"/>
            </a:pPr>
            <a:r>
              <a:rPr lang="en-US">
                <a:solidFill>
                  <a:schemeClr val="tx1"/>
                </a:solidFill>
              </a:rPr>
              <a:t>John Deere</a:t>
            </a:r>
          </a:p>
          <a:p>
            <a:pPr algn="l">
              <a:buSzPct val="100000"/>
              <a:buFont typeface="Gill Sans" charset="0"/>
              <a:buChar char="•"/>
            </a:pPr>
            <a:r>
              <a:rPr lang="en-US">
                <a:solidFill>
                  <a:schemeClr val="tx1"/>
                </a:solidFill>
              </a:rPr>
              <a:t>Lexis Nexis</a:t>
            </a:r>
          </a:p>
          <a:p>
            <a:pPr algn="l">
              <a:buSzPct val="100000"/>
              <a:buFont typeface="Gill Sans" charset="0"/>
              <a:buChar char="•"/>
            </a:pPr>
            <a:r>
              <a:rPr lang="en-US">
                <a:solidFill>
                  <a:schemeClr val="tx1"/>
                </a:solidFill>
              </a:rPr>
              <a:t>Sabre</a:t>
            </a:r>
          </a:p>
          <a:p>
            <a:pPr algn="l">
              <a:buSzPct val="100000"/>
              <a:buFont typeface="Gill Sans" charset="0"/>
              <a:buChar char="•"/>
            </a:pPr>
            <a:r>
              <a:rPr lang="en-US">
                <a:solidFill>
                  <a:schemeClr val="tx1"/>
                </a:solidFill>
              </a:rPr>
              <a:t>Salesforce.com</a:t>
            </a:r>
          </a:p>
          <a:p>
            <a:pPr algn="l">
              <a:buSzPct val="100000"/>
              <a:buFont typeface="Gill Sans" charset="0"/>
              <a:buChar char="•"/>
            </a:pPr>
            <a:r>
              <a:rPr lang="en-US">
                <a:solidFill>
                  <a:schemeClr val="tx1"/>
                </a:solidFill>
              </a:rPr>
              <a:t>Time Warner</a:t>
            </a:r>
          </a:p>
          <a:p>
            <a:pPr algn="l">
              <a:buSzPct val="100000"/>
              <a:buFont typeface="Gill Sans" charset="0"/>
              <a:buChar char="•"/>
            </a:pPr>
            <a:r>
              <a:rPr lang="en-US">
                <a:solidFill>
                  <a:schemeClr val="tx1"/>
                </a:solidFill>
              </a:rPr>
              <a:t>Turner Broadcasting</a:t>
            </a:r>
          </a:p>
          <a:p>
            <a:pPr algn="l">
              <a:buSzPct val="100000"/>
              <a:buFont typeface="Gill Sans" charset="0"/>
              <a:buChar char="•"/>
            </a:pPr>
            <a:r>
              <a:rPr lang="en-US">
                <a:solidFill>
                  <a:schemeClr val="tx1"/>
                </a:solidFill>
              </a:rPr>
              <a:t>Oce</a:t>
            </a:r>
          </a:p>
        </p:txBody>
      </p:sp>
      <p:sp>
        <p:nvSpPr>
          <p:cNvPr id="6" name="Rectangle 3"/>
          <p:cNvSpPr>
            <a:spLocks/>
          </p:cNvSpPr>
          <p:nvPr/>
        </p:nvSpPr>
        <p:spPr bwMode="auto">
          <a:xfrm>
            <a:off x="3657600" y="1905000"/>
            <a:ext cx="2503827"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spAutoFit/>
          </a:bodyPr>
          <a:lstStyle/>
          <a:p>
            <a:pPr algn="l">
              <a:buSzPct val="100000"/>
              <a:buFont typeface="Gill Sans" charset="0"/>
              <a:buChar char="•"/>
            </a:pPr>
            <a:r>
              <a:rPr lang="en-US" dirty="0" smtClean="0">
                <a:solidFill>
                  <a:srgbClr val="FFFFFF"/>
                </a:solidFill>
              </a:rPr>
              <a:t>Nelsen </a:t>
            </a:r>
            <a:r>
              <a:rPr lang="en-US" dirty="0">
                <a:solidFill>
                  <a:srgbClr val="FFFFFF"/>
                </a:solidFill>
              </a:rPr>
              <a:t>Media</a:t>
            </a:r>
          </a:p>
          <a:p>
            <a:pPr algn="l">
              <a:buSzPct val="100000"/>
              <a:buFont typeface="Gill Sans" charset="0"/>
              <a:buChar char="•"/>
            </a:pPr>
            <a:r>
              <a:rPr lang="en-US" dirty="0">
                <a:solidFill>
                  <a:srgbClr val="FFFFFF"/>
                </a:solidFill>
              </a:rPr>
              <a:t>First American Real Estate</a:t>
            </a:r>
          </a:p>
          <a:p>
            <a:pPr algn="l">
              <a:buSzPct val="100000"/>
              <a:buFont typeface="Gill Sans" charset="0"/>
              <a:buChar char="•"/>
            </a:pPr>
            <a:r>
              <a:rPr lang="en-US" dirty="0">
                <a:solidFill>
                  <a:srgbClr val="FFFFFF"/>
                </a:solidFill>
              </a:rPr>
              <a:t>BMC Software</a:t>
            </a:r>
          </a:p>
          <a:p>
            <a:pPr algn="l">
              <a:buSzPct val="100000"/>
              <a:buFont typeface="Gill Sans" charset="0"/>
              <a:buChar char="•"/>
            </a:pPr>
            <a:r>
              <a:rPr lang="en-US" dirty="0" err="1">
                <a:solidFill>
                  <a:srgbClr val="FFFFFF"/>
                </a:solidFill>
              </a:rPr>
              <a:t>Ipswitch</a:t>
            </a:r>
            <a:endParaRPr lang="en-US" dirty="0">
              <a:solidFill>
                <a:srgbClr val="FFFFFF"/>
              </a:solidFill>
            </a:endParaRPr>
          </a:p>
          <a:p>
            <a:pPr algn="l">
              <a:buSzPct val="100000"/>
              <a:buFont typeface="Gill Sans" charset="0"/>
              <a:buChar char="•"/>
            </a:pPr>
            <a:r>
              <a:rPr lang="en-US" dirty="0">
                <a:solidFill>
                  <a:srgbClr val="FFFFFF"/>
                </a:solidFill>
              </a:rPr>
              <a:t>John Deere</a:t>
            </a:r>
          </a:p>
          <a:p>
            <a:pPr algn="l">
              <a:buSzPct val="100000"/>
              <a:buFont typeface="Gill Sans" charset="0"/>
              <a:buChar char="•"/>
            </a:pPr>
            <a:r>
              <a:rPr lang="en-US" dirty="0">
                <a:solidFill>
                  <a:srgbClr val="FFFFFF"/>
                </a:solidFill>
              </a:rPr>
              <a:t>Lexis </a:t>
            </a:r>
            <a:r>
              <a:rPr lang="en-US" dirty="0" err="1">
                <a:solidFill>
                  <a:srgbClr val="FFFFFF"/>
                </a:solidFill>
              </a:rPr>
              <a:t>Nexis</a:t>
            </a:r>
            <a:endParaRPr lang="en-US" dirty="0">
              <a:solidFill>
                <a:srgbClr val="FFFFFF"/>
              </a:solidFill>
            </a:endParaRPr>
          </a:p>
          <a:p>
            <a:pPr algn="l">
              <a:buSzPct val="100000"/>
              <a:buFont typeface="Gill Sans" charset="0"/>
              <a:buChar char="•"/>
            </a:pPr>
            <a:r>
              <a:rPr lang="en-US" dirty="0">
                <a:solidFill>
                  <a:srgbClr val="FFFFFF"/>
                </a:solidFill>
              </a:rPr>
              <a:t>Sabre</a:t>
            </a:r>
          </a:p>
          <a:p>
            <a:pPr algn="l">
              <a:buSzPct val="100000"/>
              <a:buFont typeface="Gill Sans" charset="0"/>
              <a:buChar char="•"/>
            </a:pPr>
            <a:r>
              <a:rPr lang="en-US" dirty="0" err="1">
                <a:solidFill>
                  <a:srgbClr val="FFFFFF"/>
                </a:solidFill>
              </a:rPr>
              <a:t>Salesforce.com</a:t>
            </a:r>
            <a:endParaRPr lang="en-US" dirty="0">
              <a:solidFill>
                <a:srgbClr val="FFFFFF"/>
              </a:solidFill>
            </a:endParaRPr>
          </a:p>
          <a:p>
            <a:pPr algn="l">
              <a:buSzPct val="100000"/>
              <a:buFont typeface="Gill Sans" charset="0"/>
              <a:buChar char="•"/>
            </a:pPr>
            <a:r>
              <a:rPr lang="en-US" dirty="0">
                <a:solidFill>
                  <a:srgbClr val="FFFFFF"/>
                </a:solidFill>
              </a:rPr>
              <a:t>Time Warner</a:t>
            </a:r>
          </a:p>
          <a:p>
            <a:pPr algn="l">
              <a:buSzPct val="100000"/>
              <a:buFont typeface="Gill Sans" charset="0"/>
              <a:buChar char="•"/>
            </a:pPr>
            <a:r>
              <a:rPr lang="en-US" dirty="0">
                <a:solidFill>
                  <a:srgbClr val="FFFFFF"/>
                </a:solidFill>
              </a:rPr>
              <a:t>Turner Broadcasting</a:t>
            </a:r>
          </a:p>
          <a:p>
            <a:pPr algn="l">
              <a:buSzPct val="100000"/>
              <a:buFont typeface="Gill Sans" charset="0"/>
              <a:buChar char="•"/>
            </a:pPr>
            <a:r>
              <a:rPr lang="en-US" dirty="0" err="1" smtClean="0">
                <a:solidFill>
                  <a:srgbClr val="FFFFFF"/>
                </a:solidFill>
              </a:rPr>
              <a:t>Oce</a:t>
            </a:r>
            <a:endParaRPr lang="en-US" dirty="0" smtClean="0">
              <a:solidFill>
                <a:srgbClr val="FFFFFF"/>
              </a:solidFill>
            </a:endParaRPr>
          </a:p>
          <a:p>
            <a:pPr algn="l">
              <a:buSzPct val="100000"/>
              <a:buFont typeface="Gill Sans" charset="0"/>
              <a:buChar char="•"/>
            </a:pPr>
            <a:r>
              <a:rPr lang="en-US" dirty="0" smtClean="0">
                <a:solidFill>
                  <a:srgbClr val="FFFFFF"/>
                </a:solidFill>
              </a:rPr>
              <a:t>SunGard</a:t>
            </a:r>
            <a:endParaRPr lang="en-US" dirty="0">
              <a:solidFill>
                <a:srgbClr val="FFFFFF"/>
              </a:solidFill>
            </a:endParaRPr>
          </a:p>
        </p:txBody>
      </p:sp>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98550401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bwMode="auto">
          <a:xfrm>
            <a:off x="171450" y="1289050"/>
            <a:ext cx="3257550" cy="27574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buFontTx/>
              <a:buNone/>
            </a:pPr>
            <a:r>
              <a:rPr lang="en-US" sz="2400" b="1">
                <a:solidFill>
                  <a:srgbClr val="99CC00"/>
                </a:solidFill>
                <a:latin typeface="Cambria" charset="0"/>
              </a:rPr>
              <a:t>Key Agile Practices:</a:t>
            </a:r>
            <a:endParaRPr lang="en-US" sz="2400">
              <a:solidFill>
                <a:srgbClr val="99CC00"/>
              </a:solidFill>
              <a:latin typeface="Cambria" charset="0"/>
            </a:endParaRPr>
          </a:p>
          <a:p>
            <a:pPr>
              <a:lnSpc>
                <a:spcPct val="80000"/>
              </a:lnSpc>
              <a:buFont typeface="Arial" charset="0"/>
              <a:buChar char="•"/>
            </a:pPr>
            <a:r>
              <a:rPr lang="en-US" sz="2000">
                <a:latin typeface="Cambria" charset="0"/>
              </a:rPr>
              <a:t>Release Planning</a:t>
            </a:r>
          </a:p>
          <a:p>
            <a:pPr>
              <a:lnSpc>
                <a:spcPct val="80000"/>
              </a:lnSpc>
              <a:buFont typeface="Arial" charset="0"/>
              <a:buChar char="•"/>
            </a:pPr>
            <a:r>
              <a:rPr lang="en-US" sz="2000">
                <a:latin typeface="Cambria" charset="0"/>
              </a:rPr>
              <a:t>Sprint Planning</a:t>
            </a:r>
          </a:p>
          <a:p>
            <a:pPr>
              <a:lnSpc>
                <a:spcPct val="80000"/>
              </a:lnSpc>
              <a:buFont typeface="Arial" charset="0"/>
              <a:buChar char="•"/>
            </a:pPr>
            <a:r>
              <a:rPr lang="en-US" sz="2000">
                <a:latin typeface="Cambria" charset="0"/>
              </a:rPr>
              <a:t>Daily Scrum/Standup</a:t>
            </a:r>
          </a:p>
          <a:p>
            <a:pPr>
              <a:lnSpc>
                <a:spcPct val="80000"/>
              </a:lnSpc>
              <a:buFont typeface="Arial" charset="0"/>
              <a:buChar char="•"/>
            </a:pPr>
            <a:r>
              <a:rPr lang="en-US" sz="2000">
                <a:latin typeface="Cambria" charset="0"/>
              </a:rPr>
              <a:t>Fixed-length sprints</a:t>
            </a:r>
          </a:p>
          <a:p>
            <a:pPr>
              <a:lnSpc>
                <a:spcPct val="80000"/>
              </a:lnSpc>
              <a:buFont typeface="Arial" charset="0"/>
              <a:buChar char="•"/>
            </a:pPr>
            <a:r>
              <a:rPr lang="en-US" sz="2000">
                <a:latin typeface="Cambria" charset="0"/>
              </a:rPr>
              <a:t>Sprint Review</a:t>
            </a:r>
            <a:endParaRPr lang="en-US" sz="2000">
              <a:solidFill>
                <a:schemeClr val="bg2"/>
              </a:solidFill>
              <a:latin typeface="Cambria" charset="0"/>
            </a:endParaRPr>
          </a:p>
          <a:p>
            <a:pPr>
              <a:lnSpc>
                <a:spcPct val="80000"/>
              </a:lnSpc>
              <a:buFont typeface="Arial" charset="0"/>
              <a:buChar char="•"/>
            </a:pPr>
            <a:r>
              <a:rPr lang="en-US" sz="2000">
                <a:latin typeface="Cambria" charset="0"/>
              </a:rPr>
              <a:t>Sprint Retrospective</a:t>
            </a:r>
          </a:p>
          <a:p>
            <a:pPr>
              <a:lnSpc>
                <a:spcPct val="80000"/>
              </a:lnSpc>
              <a:buFontTx/>
              <a:buNone/>
            </a:pPr>
            <a:endParaRPr lang="en-US" sz="2000">
              <a:latin typeface="Cambria" charset="0"/>
            </a:endParaRPr>
          </a:p>
        </p:txBody>
      </p:sp>
      <p:pic>
        <p:nvPicPr>
          <p:cNvPr id="26627" name="Picture 5" descr="scrum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838" y="1398588"/>
            <a:ext cx="3814762" cy="412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Line 6"/>
          <p:cNvSpPr>
            <a:spLocks noChangeShapeType="1"/>
          </p:cNvSpPr>
          <p:nvPr/>
        </p:nvSpPr>
        <p:spPr bwMode="auto">
          <a:xfrm>
            <a:off x="7708900" y="4648200"/>
            <a:ext cx="0" cy="546100"/>
          </a:xfrm>
          <a:prstGeom prst="line">
            <a:avLst/>
          </a:prstGeom>
          <a:noFill/>
          <a:ln w="25400">
            <a:solidFill>
              <a:srgbClr val="99CC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6629" name="Line 7"/>
          <p:cNvSpPr>
            <a:spLocks noChangeShapeType="1"/>
          </p:cNvSpPr>
          <p:nvPr/>
        </p:nvSpPr>
        <p:spPr bwMode="auto">
          <a:xfrm flipH="1">
            <a:off x="3962400" y="5168900"/>
            <a:ext cx="3733800" cy="0"/>
          </a:xfrm>
          <a:prstGeom prst="line">
            <a:avLst/>
          </a:prstGeom>
          <a:noFill/>
          <a:ln w="25400">
            <a:solidFill>
              <a:srgbClr val="99CC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6630" name="Line 8"/>
          <p:cNvSpPr>
            <a:spLocks noChangeShapeType="1"/>
          </p:cNvSpPr>
          <p:nvPr/>
        </p:nvSpPr>
        <p:spPr bwMode="auto">
          <a:xfrm>
            <a:off x="3987800" y="4622800"/>
            <a:ext cx="0" cy="546100"/>
          </a:xfrm>
          <a:prstGeom prst="line">
            <a:avLst/>
          </a:prstGeom>
          <a:noFill/>
          <a:ln w="25400">
            <a:solidFill>
              <a:srgbClr val="99CC00"/>
            </a:solidFill>
            <a:round/>
            <a:headEnd type="stealth" w="med" len="me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1018889" name="Text Box 9"/>
          <p:cNvSpPr txBox="1">
            <a:spLocks noChangeArrowheads="1"/>
          </p:cNvSpPr>
          <p:nvPr/>
        </p:nvSpPr>
        <p:spPr bwMode="auto">
          <a:xfrm>
            <a:off x="133350" y="4394200"/>
            <a:ext cx="3011488" cy="1169988"/>
          </a:xfrm>
          <a:prstGeom prst="rect">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63500" dist="38100" dir="2700000" algn="tl" rotWithShape="0">
              <a:srgbClr val="000000">
                <a:alpha val="39999"/>
              </a:srgbClr>
            </a:outerShdw>
          </a:effectLst>
        </p:spPr>
        <p:txBody>
          <a:bodyPr>
            <a:spAutoFit/>
          </a:bodyPr>
          <a:lstStyle>
            <a:lvl1pPr eaLnBrk="0" hangingPunct="0">
              <a:defRPr>
                <a:solidFill>
                  <a:schemeClr val="tx1"/>
                </a:solidFill>
                <a:latin typeface="Arial" charset="0"/>
                <a:ea typeface="ＭＳ Ｐゴシック" charset="0"/>
              </a:defRPr>
            </a:lvl1pPr>
            <a:lvl2pPr marL="3175" indent="1079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a:solidFill>
                  <a:srgbClr val="000000"/>
                </a:solidFill>
                <a:effectLst>
                  <a:outerShdw blurRad="38100" dist="38100" dir="2700000" algn="tl">
                    <a:srgbClr val="FFFFFF"/>
                  </a:outerShdw>
                </a:effectLst>
                <a:latin typeface="Calibri" charset="0"/>
              </a:rPr>
              <a:t>Identify top-priority items and deliver them rapidly using: </a:t>
            </a:r>
          </a:p>
          <a:p>
            <a:pPr lvl="1" eaLnBrk="1" hangingPunct="1">
              <a:buFont typeface="Arial" charset="0"/>
              <a:buChar char="•"/>
            </a:pPr>
            <a:r>
              <a:rPr lang="en-US" sz="1400">
                <a:solidFill>
                  <a:srgbClr val="000000"/>
                </a:solidFill>
                <a:effectLst>
                  <a:outerShdw blurRad="38100" dist="38100" dir="2700000" algn="tl">
                    <a:srgbClr val="FFFFFF"/>
                  </a:outerShdw>
                </a:effectLst>
                <a:latin typeface="Calibri" charset="0"/>
              </a:rPr>
              <a:t> Small batches</a:t>
            </a:r>
          </a:p>
          <a:p>
            <a:pPr lvl="1" eaLnBrk="1" hangingPunct="1">
              <a:buFont typeface="Arial" charset="0"/>
              <a:buChar char="•"/>
            </a:pPr>
            <a:r>
              <a:rPr lang="en-US" sz="1400">
                <a:solidFill>
                  <a:srgbClr val="000000"/>
                </a:solidFill>
                <a:effectLst>
                  <a:outerShdw blurRad="38100" dist="38100" dir="2700000" algn="tl">
                    <a:srgbClr val="FFFFFF"/>
                  </a:outerShdw>
                </a:effectLst>
                <a:latin typeface="Calibri" charset="0"/>
              </a:rPr>
              <a:t> Small integrated teams</a:t>
            </a:r>
          </a:p>
          <a:p>
            <a:pPr lvl="1" eaLnBrk="1" hangingPunct="1">
              <a:buFont typeface="Arial" charset="0"/>
              <a:buChar char="•"/>
            </a:pPr>
            <a:r>
              <a:rPr lang="en-US" sz="1400">
                <a:solidFill>
                  <a:srgbClr val="000000"/>
                </a:solidFill>
                <a:effectLst>
                  <a:outerShdw blurRad="38100" dist="38100" dir="2700000" algn="tl">
                    <a:srgbClr val="FFFFFF"/>
                  </a:outerShdw>
                </a:effectLst>
                <a:latin typeface="Calibri" charset="0"/>
              </a:rPr>
              <a:t> Small, continuous improvements</a:t>
            </a:r>
          </a:p>
        </p:txBody>
      </p:sp>
      <p:sp>
        <p:nvSpPr>
          <p:cNvPr id="9" name="Slide Number Placeholder 3"/>
          <p:cNvSpPr>
            <a:spLocks noGrp="1"/>
          </p:cNvSpPr>
          <p:nvPr>
            <p:ph type="sldNum" sz="quarter" idx="10"/>
          </p:nvPr>
        </p:nvSpPr>
        <p:spPr>
          <a:xfrm>
            <a:off x="407988" y="6367463"/>
            <a:ext cx="2133600" cy="363537"/>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9D44A9E-742A-0E4D-9FC7-EA59DC72D530}" type="slidenum">
              <a:rPr lang="en-US">
                <a:solidFill>
                  <a:schemeClr val="bg1"/>
                </a:solidFill>
                <a:latin typeface="Cambria" charset="0"/>
              </a:rPr>
              <a:pPr eaLnBrk="1" hangingPunct="1"/>
              <a:t>16</a:t>
            </a:fld>
            <a:endParaRPr lang="en-US">
              <a:solidFill>
                <a:schemeClr val="bg1"/>
              </a:solidFill>
              <a:latin typeface="Cambria" charset="0"/>
            </a:endParaRPr>
          </a:p>
        </p:txBody>
      </p:sp>
      <p:sp>
        <p:nvSpPr>
          <p:cNvPr id="10" name="Rectangle 2"/>
          <p:cNvSpPr txBox="1">
            <a:spLocks noChangeArrowheads="1"/>
          </p:cNvSpPr>
          <p:nvPr/>
        </p:nvSpPr>
        <p:spPr>
          <a:xfrm>
            <a:off x="76200" y="228600"/>
            <a:ext cx="5943600" cy="546100"/>
          </a:xfrm>
          <a:prstGeom prst="rect">
            <a:avLst/>
          </a:prstGeom>
        </p:spPr>
        <p:txBody>
          <a:bodyPr/>
          <a:lstStyle/>
          <a:p>
            <a:pPr>
              <a:defRPr/>
            </a:pPr>
            <a:r>
              <a:rPr lang="en-US" sz="2800" dirty="0">
                <a:solidFill>
                  <a:schemeClr val="bg1"/>
                </a:solidFill>
                <a:latin typeface="+mj-lt"/>
                <a:ea typeface="+mj-ea"/>
                <a:cs typeface="+mj-cs"/>
              </a:rPr>
              <a:t>Key Agile Practices</a:t>
            </a:r>
          </a:p>
        </p:txBody>
      </p:sp>
      <p:pic>
        <p:nvPicPr>
          <p:cNvPr id="11" name="Picture 10"/>
          <p:cNvPicPr>
            <a:picLocks noChangeAspect="1"/>
          </p:cNvPicPr>
          <p:nvPr/>
        </p:nvPicPr>
        <p:blipFill>
          <a:blip r:embed="rId4"/>
          <a:stretch>
            <a:fillRect/>
          </a:stretch>
        </p:blipFill>
        <p:spPr>
          <a:xfrm>
            <a:off x="8077200" y="5867400"/>
            <a:ext cx="1752600" cy="838499"/>
          </a:xfrm>
          <a:prstGeom prst="rect">
            <a:avLst/>
          </a:prstGeom>
        </p:spPr>
      </p:pic>
    </p:spTree>
    <p:extLst>
      <p:ext uri="{BB962C8B-B14F-4D97-AF65-F5344CB8AC3E}">
        <p14:creationId xmlns:p14="http://schemas.microsoft.com/office/powerpoint/2010/main" val="3878257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6248400" cy="639761"/>
          </a:xfrm>
        </p:spPr>
        <p:txBody>
          <a:bodyPr>
            <a:normAutofit fontScale="90000"/>
          </a:bodyPr>
          <a:lstStyle/>
          <a:p>
            <a:r>
              <a:rPr lang="en-US" dirty="0" smtClean="0"/>
              <a:t>The Details on the Scrum Process </a:t>
            </a:r>
            <a:endParaRPr lang="en-US" dirty="0"/>
          </a:p>
        </p:txBody>
      </p:sp>
      <p:pic>
        <p:nvPicPr>
          <p:cNvPr id="3" name="Picture 2"/>
          <p:cNvPicPr>
            <a:picLocks noChangeAspect="1"/>
          </p:cNvPicPr>
          <p:nvPr/>
        </p:nvPicPr>
        <p:blipFill>
          <a:blip r:embed="rId2"/>
          <a:stretch>
            <a:fillRect/>
          </a:stretch>
        </p:blipFill>
        <p:spPr>
          <a:xfrm>
            <a:off x="8077200" y="5638800"/>
            <a:ext cx="1752600" cy="838499"/>
          </a:xfrm>
          <a:prstGeom prst="rect">
            <a:avLst/>
          </a:prstGeom>
        </p:spPr>
      </p:pic>
    </p:spTree>
    <p:extLst>
      <p:ext uri="{BB962C8B-B14F-4D97-AF65-F5344CB8AC3E}">
        <p14:creationId xmlns:p14="http://schemas.microsoft.com/office/powerpoint/2010/main" val="3229637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AD61C90-D4BB-8149-B79E-446C3ADE969D}" type="slidenum">
              <a:rPr lang="de-DE"/>
              <a:pPr/>
              <a:t>18</a:t>
            </a:fld>
            <a:endParaRPr lang="de-DE"/>
          </a:p>
        </p:txBody>
      </p:sp>
      <p:sp>
        <p:nvSpPr>
          <p:cNvPr id="63490" name="Rectangle 2"/>
          <p:cNvSpPr>
            <a:spLocks noGrp="1" noChangeArrowheads="1"/>
          </p:cNvSpPr>
          <p:nvPr>
            <p:ph type="title"/>
          </p:nvPr>
        </p:nvSpPr>
        <p:spPr/>
        <p:txBody>
          <a:bodyPr>
            <a:normAutofit fontScale="90000"/>
          </a:bodyPr>
          <a:lstStyle/>
          <a:p>
            <a:r>
              <a:rPr lang="en-US" dirty="0"/>
              <a:t>Scrum Master</a:t>
            </a:r>
          </a:p>
        </p:txBody>
      </p:sp>
      <p:sp>
        <p:nvSpPr>
          <p:cNvPr id="63491" name="Rectangle 3"/>
          <p:cNvSpPr>
            <a:spLocks noGrp="1" noChangeArrowheads="1"/>
          </p:cNvSpPr>
          <p:nvPr>
            <p:ph type="body" idx="1"/>
          </p:nvPr>
        </p:nvSpPr>
        <p:spPr/>
        <p:txBody>
          <a:bodyPr>
            <a:normAutofit fontScale="92500" lnSpcReduction="20000"/>
          </a:bodyPr>
          <a:lstStyle/>
          <a:p>
            <a:pPr marL="342900" indent="-342900">
              <a:buFont typeface="Arial"/>
              <a:buChar char="•"/>
            </a:pPr>
            <a:r>
              <a:rPr lang="en-US" dirty="0"/>
              <a:t>Represents management to the project</a:t>
            </a:r>
          </a:p>
          <a:p>
            <a:pPr marL="342900" indent="-342900">
              <a:buFont typeface="Arial"/>
              <a:buChar char="•"/>
            </a:pPr>
            <a:r>
              <a:rPr lang="en-US" dirty="0"/>
              <a:t>Typically filled by a Project Manager or Team Leader</a:t>
            </a:r>
          </a:p>
          <a:p>
            <a:pPr marL="342900" indent="-342900">
              <a:buFont typeface="Arial"/>
              <a:buChar char="•"/>
            </a:pPr>
            <a:r>
              <a:rPr lang="en-US" dirty="0"/>
              <a:t>Responsible for enacting scrum values and practices</a:t>
            </a:r>
          </a:p>
          <a:p>
            <a:pPr marL="342900" indent="-342900">
              <a:buFont typeface="Arial"/>
              <a:buChar char="•"/>
            </a:pPr>
            <a:r>
              <a:rPr lang="en-US" dirty="0"/>
              <a:t>Main job is to remove </a:t>
            </a:r>
            <a:r>
              <a:rPr lang="en-US" dirty="0" smtClean="0"/>
              <a:t>impediments</a:t>
            </a:r>
          </a:p>
          <a:p>
            <a:r>
              <a:rPr lang="en-US" sz="3200" dirty="0" smtClean="0"/>
              <a:t>The </a:t>
            </a:r>
            <a:r>
              <a:rPr lang="en-US" sz="3200" dirty="0"/>
              <a:t>Scrum Team</a:t>
            </a:r>
            <a:endParaRPr lang="en-US" sz="3200" dirty="0" smtClean="0"/>
          </a:p>
          <a:p>
            <a:pPr marL="342900" indent="-342900">
              <a:buFont typeface="Arial"/>
              <a:buChar char="•"/>
            </a:pPr>
            <a:r>
              <a:rPr lang="en-US" dirty="0" smtClean="0"/>
              <a:t>Represents </a:t>
            </a:r>
            <a:r>
              <a:rPr lang="en-US" dirty="0"/>
              <a:t>management to the project</a:t>
            </a:r>
          </a:p>
          <a:p>
            <a:pPr marL="342900" indent="-342900">
              <a:buFont typeface="Arial"/>
              <a:buChar char="•"/>
            </a:pPr>
            <a:r>
              <a:rPr lang="en-US" dirty="0"/>
              <a:t>Typically filled by a Project Manager or Team Leader</a:t>
            </a:r>
          </a:p>
          <a:p>
            <a:pPr marL="342900" indent="-342900">
              <a:buFont typeface="Arial"/>
              <a:buChar char="•"/>
            </a:pPr>
            <a:r>
              <a:rPr lang="en-US" dirty="0"/>
              <a:t>Responsible for enacting scrum values and practices</a:t>
            </a:r>
          </a:p>
          <a:p>
            <a:pPr marL="342900" indent="-342900">
              <a:buFont typeface="Arial"/>
              <a:buChar char="•"/>
            </a:pPr>
            <a:r>
              <a:rPr lang="en-US" dirty="0"/>
              <a:t>Main job is to remove </a:t>
            </a:r>
            <a:r>
              <a:rPr lang="en-US" dirty="0" smtClean="0"/>
              <a:t>impediments</a:t>
            </a:r>
          </a:p>
          <a:p>
            <a:r>
              <a:rPr lang="en-US" sz="3500" dirty="0"/>
              <a:t>Product Owner</a:t>
            </a:r>
          </a:p>
          <a:p>
            <a:pPr marL="342900" indent="-342900">
              <a:buFont typeface="Arial"/>
              <a:buChar char="•"/>
            </a:pPr>
            <a:r>
              <a:rPr lang="en-US" dirty="0" smtClean="0"/>
              <a:t>Acts </a:t>
            </a:r>
            <a:r>
              <a:rPr lang="en-US" dirty="0"/>
              <a:t>like one voice (in any case)</a:t>
            </a:r>
          </a:p>
          <a:p>
            <a:pPr marL="342900" indent="-342900">
              <a:buFont typeface="Arial"/>
              <a:buChar char="•"/>
            </a:pPr>
            <a:r>
              <a:rPr lang="en-US" dirty="0"/>
              <a:t>Knows what needs to be </a:t>
            </a:r>
            <a:r>
              <a:rPr lang="en-US" dirty="0" smtClean="0"/>
              <a:t>built </a:t>
            </a:r>
            <a:r>
              <a:rPr lang="en-US" dirty="0"/>
              <a:t>and in what sequence this should be done</a:t>
            </a:r>
          </a:p>
          <a:p>
            <a:pPr marL="342900" indent="-342900">
              <a:buFont typeface="Arial"/>
              <a:buChar char="•"/>
            </a:pPr>
            <a:r>
              <a:rPr lang="en-US" dirty="0"/>
              <a:t>Typically a product manager </a:t>
            </a:r>
          </a:p>
          <a:p>
            <a:pPr marL="342900" indent="-342900">
              <a:buFont typeface="Arial"/>
              <a:buChar char="•"/>
            </a:pPr>
            <a:endParaRPr lang="en-US" dirty="0"/>
          </a:p>
          <a:p>
            <a:pPr marL="342900" indent="-342900">
              <a:buFont typeface="Arial"/>
              <a:buChar char="•"/>
            </a:pPr>
            <a:endParaRPr lang="en-US" dirty="0"/>
          </a:p>
          <a:p>
            <a:endParaRPr lang="en-US" dirty="0"/>
          </a:p>
        </p:txBody>
      </p:sp>
      <p:pic>
        <p:nvPicPr>
          <p:cNvPr id="8" name="Picture 7"/>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170984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r>
              <a:rPr lang="en-US"/>
              <a:t>Sprint Planning Meeting</a:t>
            </a:r>
            <a:endParaRPr lang="ru-RU"/>
          </a:p>
        </p:txBody>
      </p:sp>
      <p:sp>
        <p:nvSpPr>
          <p:cNvPr id="37891" name="Rectangle 3"/>
          <p:cNvSpPr>
            <a:spLocks noGrp="1" noChangeArrowheads="1"/>
          </p:cNvSpPr>
          <p:nvPr>
            <p:ph type="body" idx="1"/>
          </p:nvPr>
        </p:nvSpPr>
        <p:spPr/>
        <p:txBody>
          <a:bodyPr/>
          <a:lstStyle/>
          <a:p>
            <a:pPr marL="342900" indent="-342900">
              <a:buFont typeface="Arial"/>
              <a:buChar char="•"/>
            </a:pPr>
            <a:r>
              <a:rPr lang="en-US" dirty="0"/>
              <a:t>A collaborative meeting in the beginning of each Sprint between the Product Owner, the Scrum Master and the Team</a:t>
            </a:r>
          </a:p>
          <a:p>
            <a:pPr marL="342900" indent="-342900">
              <a:buFont typeface="Arial"/>
              <a:buChar char="•"/>
            </a:pPr>
            <a:r>
              <a:rPr lang="en-US" dirty="0"/>
              <a:t>Takes 8 hours and consists of 2 parts (“before lunch and after lunch”</a:t>
            </a:r>
            <a:r>
              <a:rPr lang="en-US" dirty="0" smtClean="0"/>
              <a:t>)</a:t>
            </a:r>
          </a:p>
          <a:p>
            <a:pPr marL="342900" indent="-342900">
              <a:buFont typeface="Arial"/>
              <a:buChar char="•"/>
            </a:pPr>
            <a:endParaRPr lang="en-US" dirty="0"/>
          </a:p>
          <a:p>
            <a:r>
              <a:rPr lang="en-US" dirty="0"/>
              <a:t>1</a:t>
            </a:r>
            <a:r>
              <a:rPr lang="en-US" baseline="30000" dirty="0"/>
              <a:t>st</a:t>
            </a:r>
            <a:r>
              <a:rPr lang="en-US" dirty="0"/>
              <a:t> Part:</a:t>
            </a:r>
          </a:p>
          <a:p>
            <a:pPr marL="342900" lvl="1" indent="-342900">
              <a:buFont typeface="Arial"/>
              <a:buChar char="•"/>
            </a:pPr>
            <a:r>
              <a:rPr lang="en-US" dirty="0"/>
              <a:t>Creating Product Backlog </a:t>
            </a:r>
          </a:p>
          <a:p>
            <a:pPr marL="342900" lvl="1" indent="-342900">
              <a:buFont typeface="Arial"/>
              <a:buChar char="•"/>
            </a:pPr>
            <a:r>
              <a:rPr lang="en-US" dirty="0"/>
              <a:t>Determining the Sprint </a:t>
            </a:r>
            <a:r>
              <a:rPr lang="en-US" dirty="0" smtClean="0"/>
              <a:t>Goal</a:t>
            </a:r>
          </a:p>
          <a:p>
            <a:pPr marL="342900" lvl="1" indent="-342900">
              <a:buFont typeface="Arial"/>
              <a:buChar char="•"/>
            </a:pPr>
            <a:r>
              <a:rPr lang="en-US" dirty="0" smtClean="0"/>
              <a:t>Participants</a:t>
            </a:r>
            <a:r>
              <a:rPr lang="en-US" dirty="0"/>
              <a:t>: Product Owner, Scrum Master, Scrum Team</a:t>
            </a:r>
          </a:p>
          <a:p>
            <a:r>
              <a:rPr lang="en-US" dirty="0"/>
              <a:t>2</a:t>
            </a:r>
            <a:r>
              <a:rPr lang="en-US" baseline="30000" dirty="0"/>
              <a:t>nd</a:t>
            </a:r>
            <a:r>
              <a:rPr lang="en-US" dirty="0"/>
              <a:t> Part:</a:t>
            </a:r>
          </a:p>
          <a:p>
            <a:pPr marL="342900" lvl="1" indent="-342900">
              <a:buFont typeface="Arial"/>
              <a:buChar char="•"/>
            </a:pPr>
            <a:r>
              <a:rPr lang="en-US" dirty="0"/>
              <a:t>Participants: Scrum Master, Scrum Team</a:t>
            </a:r>
          </a:p>
          <a:p>
            <a:pPr marL="342900" lvl="1" indent="-342900">
              <a:buFont typeface="Arial"/>
              <a:buChar char="•"/>
            </a:pPr>
            <a:r>
              <a:rPr lang="en-US" dirty="0"/>
              <a:t>Creating Sprint Backlog </a:t>
            </a:r>
          </a:p>
          <a:p>
            <a:pPr marL="342900" indent="-342900">
              <a:buFont typeface="Arial"/>
              <a:buChar char="•"/>
            </a:pPr>
            <a:endParaRPr lang="en-US" dirty="0" smtClean="0"/>
          </a:p>
          <a:p>
            <a:pPr marL="342900" indent="-342900">
              <a:buFont typeface="Arial"/>
              <a:buChar char="•"/>
            </a:pPr>
            <a:endParaRPr lang="en-US" dirty="0" smtClean="0"/>
          </a:p>
          <a:p>
            <a:endParaRPr lang="ru-RU" dirty="0"/>
          </a:p>
        </p:txBody>
      </p:sp>
      <p:pic>
        <p:nvPicPr>
          <p:cNvPr id="8" name="Picture 7"/>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4018844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Your Journey Today is About </a:t>
            </a:r>
            <a:endParaRPr lang="en-US" dirty="0"/>
          </a:p>
        </p:txBody>
      </p:sp>
      <p:pic>
        <p:nvPicPr>
          <p:cNvPr id="5" name="Picture 4"/>
          <p:cNvPicPr>
            <a:picLocks noChangeAspect="1"/>
          </p:cNvPicPr>
          <p:nvPr/>
        </p:nvPicPr>
        <p:blipFill>
          <a:blip r:embed="rId2"/>
          <a:stretch>
            <a:fillRect/>
          </a:stretch>
        </p:blipFill>
        <p:spPr>
          <a:xfrm>
            <a:off x="7696200" y="5410200"/>
            <a:ext cx="1447800" cy="838499"/>
          </a:xfrm>
          <a:prstGeom prst="rect">
            <a:avLst/>
          </a:prstGeom>
        </p:spPr>
      </p:pic>
      <p:pic>
        <p:nvPicPr>
          <p:cNvPr id="9" name="Picture 8"/>
          <p:cNvPicPr>
            <a:picLocks noChangeAspect="1"/>
          </p:cNvPicPr>
          <p:nvPr/>
        </p:nvPicPr>
        <p:blipFill>
          <a:blip r:embed="rId3"/>
          <a:stretch>
            <a:fillRect/>
          </a:stretch>
        </p:blipFill>
        <p:spPr>
          <a:xfrm>
            <a:off x="12700" y="914400"/>
            <a:ext cx="6781800" cy="4914327"/>
          </a:xfrm>
          <a:prstGeom prst="rect">
            <a:avLst/>
          </a:prstGeom>
        </p:spPr>
      </p:pic>
    </p:spTree>
    <p:extLst>
      <p:ext uri="{BB962C8B-B14F-4D97-AF65-F5344CB8AC3E}">
        <p14:creationId xmlns:p14="http://schemas.microsoft.com/office/powerpoint/2010/main" val="29378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45A5B40-24A3-1A47-B2BF-BBD8F1034B29}" type="slidenum">
              <a:rPr lang="de-DE"/>
              <a:pPr/>
              <a:t>20</a:t>
            </a:fld>
            <a:endParaRPr lang="de-DE"/>
          </a:p>
        </p:txBody>
      </p:sp>
      <p:sp>
        <p:nvSpPr>
          <p:cNvPr id="46082" name="Rectangle 2"/>
          <p:cNvSpPr>
            <a:spLocks noGrp="1" noChangeArrowheads="1"/>
          </p:cNvSpPr>
          <p:nvPr>
            <p:ph type="title"/>
          </p:nvPr>
        </p:nvSpPr>
        <p:spPr/>
        <p:txBody>
          <a:bodyPr>
            <a:normAutofit fontScale="90000"/>
          </a:bodyPr>
          <a:lstStyle/>
          <a:p>
            <a:r>
              <a:rPr lang="en-US"/>
              <a:t>Sprint</a:t>
            </a:r>
            <a:endParaRPr lang="ru-RU"/>
          </a:p>
        </p:txBody>
      </p:sp>
      <p:sp>
        <p:nvSpPr>
          <p:cNvPr id="46083" name="Rectangle 3"/>
          <p:cNvSpPr>
            <a:spLocks noGrp="1" noChangeArrowheads="1"/>
          </p:cNvSpPr>
          <p:nvPr>
            <p:ph type="body" idx="1"/>
          </p:nvPr>
        </p:nvSpPr>
        <p:spPr/>
        <p:txBody>
          <a:bodyPr>
            <a:normAutofit fontScale="92500" lnSpcReduction="20000"/>
          </a:bodyPr>
          <a:lstStyle/>
          <a:p>
            <a:pPr marL="342900" indent="-342900">
              <a:buFont typeface="Arial"/>
              <a:buChar char="•"/>
            </a:pPr>
            <a:r>
              <a:rPr lang="en-US" dirty="0"/>
              <a:t>A </a:t>
            </a:r>
            <a:r>
              <a:rPr lang="en-US" dirty="0" smtClean="0"/>
              <a:t>2-4 week </a:t>
            </a:r>
            <a:r>
              <a:rPr lang="ru-RU" dirty="0" smtClean="0"/>
              <a:t> </a:t>
            </a:r>
            <a:r>
              <a:rPr lang="ru-RU" dirty="0" err="1"/>
              <a:t>iteration</a:t>
            </a:r>
            <a:r>
              <a:rPr lang="en-US" dirty="0"/>
              <a:t>, during which is incremented a product functionality</a:t>
            </a:r>
          </a:p>
          <a:p>
            <a:pPr marL="342900" indent="-342900">
              <a:buFont typeface="Arial"/>
              <a:buChar char="•"/>
            </a:pPr>
            <a:r>
              <a:rPr lang="en-US" dirty="0"/>
              <a:t>NO outside influence can </a:t>
            </a:r>
            <a:r>
              <a:rPr lang="en-US" dirty="0" err="1" smtClean="0"/>
              <a:t>interfer</a:t>
            </a:r>
            <a:r>
              <a:rPr lang="en-US" dirty="0" smtClean="0"/>
              <a:t> </a:t>
            </a:r>
            <a:r>
              <a:rPr lang="en-US" dirty="0"/>
              <a:t>with the Scrum team during the Sprint</a:t>
            </a:r>
          </a:p>
          <a:p>
            <a:pPr marL="342900" indent="-342900">
              <a:buFont typeface="Arial"/>
              <a:buChar char="•"/>
            </a:pPr>
            <a:r>
              <a:rPr lang="en-US" dirty="0"/>
              <a:t>Each Sprint begins with the Daily Scrum </a:t>
            </a:r>
            <a:r>
              <a:rPr lang="en-US" dirty="0" smtClean="0"/>
              <a:t>Meeting</a:t>
            </a:r>
          </a:p>
          <a:p>
            <a:r>
              <a:rPr lang="en-US" sz="3200" dirty="0" smtClean="0"/>
              <a:t>Daily Call </a:t>
            </a:r>
          </a:p>
          <a:p>
            <a:pPr marL="342900" indent="-342900">
              <a:buFont typeface="Arial"/>
              <a:buChar char="•"/>
            </a:pPr>
            <a:r>
              <a:rPr lang="en-US" dirty="0" smtClean="0"/>
              <a:t>Is </a:t>
            </a:r>
            <a:r>
              <a:rPr lang="en-US" dirty="0"/>
              <a:t>a short (15 minutes long) meeting, which is held every day before the Team starts working</a:t>
            </a:r>
          </a:p>
          <a:p>
            <a:pPr marL="342900" indent="-342900">
              <a:buFont typeface="Arial"/>
              <a:buChar char="•"/>
            </a:pPr>
            <a:r>
              <a:rPr lang="en-US" dirty="0"/>
              <a:t>Participants: Scrum Master (which is the chairman), Scrum Team</a:t>
            </a:r>
          </a:p>
          <a:p>
            <a:pPr marL="342900" indent="-342900">
              <a:buFont typeface="Arial"/>
              <a:buChar char="•"/>
            </a:pPr>
            <a:r>
              <a:rPr lang="en-US" dirty="0"/>
              <a:t>“Chickens” and “Pigs”</a:t>
            </a:r>
          </a:p>
          <a:p>
            <a:pPr marL="342900" indent="-342900">
              <a:buFont typeface="Arial"/>
              <a:buChar char="•"/>
            </a:pPr>
            <a:r>
              <a:rPr lang="en-US" dirty="0"/>
              <a:t>Every Team member should </a:t>
            </a:r>
            <a:r>
              <a:rPr lang="en-US" dirty="0" smtClean="0"/>
              <a:t>answer </a:t>
            </a:r>
            <a:r>
              <a:rPr lang="en-US" dirty="0"/>
              <a:t>3 </a:t>
            </a:r>
            <a:r>
              <a:rPr lang="en-US" dirty="0" smtClean="0"/>
              <a:t>questions</a:t>
            </a:r>
          </a:p>
          <a:p>
            <a:pPr marL="342900" indent="-342900">
              <a:buFont typeface="Arial"/>
              <a:buChar char="•"/>
            </a:pPr>
            <a:endParaRPr lang="en-US" dirty="0" smtClean="0"/>
          </a:p>
          <a:p>
            <a:pPr lvl="2"/>
            <a:r>
              <a:rPr lang="en-US" dirty="0"/>
              <a:t>What did you do since the last Scrum? </a:t>
            </a:r>
          </a:p>
          <a:p>
            <a:pPr lvl="2"/>
            <a:r>
              <a:rPr lang="en-US" dirty="0"/>
              <a:t>What are you doing until the next Scrum?</a:t>
            </a:r>
          </a:p>
          <a:p>
            <a:pPr lvl="2"/>
            <a:r>
              <a:rPr lang="en-US" dirty="0"/>
              <a:t>What is stopping you </a:t>
            </a:r>
            <a:r>
              <a:rPr lang="en-US" dirty="0" smtClean="0"/>
              <a:t>from getting </a:t>
            </a:r>
            <a:r>
              <a:rPr lang="en-US" dirty="0"/>
              <a:t>on with the work?</a:t>
            </a:r>
            <a:endParaRPr lang="ru-RU" dirty="0"/>
          </a:p>
          <a:p>
            <a:pPr marL="342900" indent="-342900">
              <a:buFont typeface="Arial"/>
              <a:buChar char="•"/>
            </a:pPr>
            <a:endParaRPr lang="en-US" dirty="0"/>
          </a:p>
          <a:p>
            <a:pPr marL="342900" indent="-342900">
              <a:buFont typeface="Arial"/>
              <a:buChar char="•"/>
            </a:pPr>
            <a:endParaRPr lang="ru-RU" dirty="0"/>
          </a:p>
        </p:txBody>
      </p:sp>
      <p:pic>
        <p:nvPicPr>
          <p:cNvPr id="8" name="Picture 7"/>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718496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77FAA4E-0D11-C541-9CD5-A90D1C6D790C}" type="slidenum">
              <a:rPr lang="de-DE"/>
              <a:pPr/>
              <a:t>21</a:t>
            </a:fld>
            <a:endParaRPr lang="de-DE"/>
          </a:p>
        </p:txBody>
      </p:sp>
      <p:sp>
        <p:nvSpPr>
          <p:cNvPr id="47106" name="Rectangle 2"/>
          <p:cNvSpPr>
            <a:spLocks noGrp="1" noChangeArrowheads="1"/>
          </p:cNvSpPr>
          <p:nvPr>
            <p:ph type="title"/>
          </p:nvPr>
        </p:nvSpPr>
        <p:spPr/>
        <p:txBody>
          <a:bodyPr>
            <a:normAutofit fontScale="90000"/>
          </a:bodyPr>
          <a:lstStyle/>
          <a:p>
            <a:r>
              <a:rPr lang="en-US"/>
              <a:t>Sprint Review Meeting</a:t>
            </a:r>
            <a:endParaRPr lang="ru-RU"/>
          </a:p>
        </p:txBody>
      </p:sp>
      <p:sp>
        <p:nvSpPr>
          <p:cNvPr id="47107" name="Rectangle 3"/>
          <p:cNvSpPr>
            <a:spLocks noGrp="1" noChangeArrowheads="1"/>
          </p:cNvSpPr>
          <p:nvPr>
            <p:ph type="body" idx="1"/>
          </p:nvPr>
        </p:nvSpPr>
        <p:spPr/>
        <p:txBody>
          <a:bodyPr/>
          <a:lstStyle/>
          <a:p>
            <a:pPr marL="342900" indent="-342900">
              <a:buFont typeface="Arial"/>
              <a:buChar char="•"/>
            </a:pPr>
            <a:r>
              <a:rPr lang="en-US" dirty="0"/>
              <a:t>Is held at the end of each Sprint</a:t>
            </a:r>
          </a:p>
          <a:p>
            <a:pPr marL="342900" indent="-342900">
              <a:buFont typeface="Arial"/>
              <a:buChar char="•"/>
            </a:pPr>
            <a:r>
              <a:rPr lang="en-US" dirty="0"/>
              <a:t>Business functionality which was created during the Sprint is demonstrated to the Product Owner</a:t>
            </a:r>
          </a:p>
          <a:p>
            <a:pPr marL="342900" indent="-342900">
              <a:buFont typeface="Arial"/>
              <a:buChar char="•"/>
            </a:pPr>
            <a:r>
              <a:rPr lang="en-US" dirty="0"/>
              <a:t>Informal, should not distract Team members </a:t>
            </a:r>
            <a:r>
              <a:rPr lang="en-US" dirty="0" smtClean="0"/>
              <a:t>from </a:t>
            </a:r>
            <a:r>
              <a:rPr lang="en-US" dirty="0" smtClean="0"/>
              <a:t>doing </a:t>
            </a:r>
            <a:r>
              <a:rPr lang="en-US" dirty="0"/>
              <a:t>their work</a:t>
            </a:r>
            <a:endParaRPr lang="ru-RU" dirty="0"/>
          </a:p>
        </p:txBody>
      </p:sp>
      <p:pic>
        <p:nvPicPr>
          <p:cNvPr id="8" name="Picture 7"/>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334262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6D27FEF-9DE3-EE40-9746-967296DFA51D}" type="slidenum">
              <a:rPr lang="de-DE"/>
              <a:pPr/>
              <a:t>22</a:t>
            </a:fld>
            <a:endParaRPr lang="de-DE"/>
          </a:p>
        </p:txBody>
      </p:sp>
      <p:sp>
        <p:nvSpPr>
          <p:cNvPr id="49154" name="Rectangle 2"/>
          <p:cNvSpPr>
            <a:spLocks noGrp="1" noChangeArrowheads="1"/>
          </p:cNvSpPr>
          <p:nvPr>
            <p:ph type="title"/>
          </p:nvPr>
        </p:nvSpPr>
        <p:spPr/>
        <p:txBody>
          <a:bodyPr>
            <a:normAutofit fontScale="90000"/>
          </a:bodyPr>
          <a:lstStyle/>
          <a:p>
            <a:r>
              <a:rPr lang="en-US"/>
              <a:t>Product Backlog</a:t>
            </a:r>
            <a:endParaRPr lang="ru-RU"/>
          </a:p>
        </p:txBody>
      </p:sp>
      <p:sp>
        <p:nvSpPr>
          <p:cNvPr id="49155" name="Rectangle 3"/>
          <p:cNvSpPr>
            <a:spLocks noGrp="1" noChangeArrowheads="1"/>
          </p:cNvSpPr>
          <p:nvPr>
            <p:ph type="body" idx="1"/>
          </p:nvPr>
        </p:nvSpPr>
        <p:spPr/>
        <p:txBody>
          <a:bodyPr/>
          <a:lstStyle/>
          <a:p>
            <a:pPr marL="457200" indent="-457200">
              <a:buFont typeface="Arial"/>
              <a:buChar char="•"/>
            </a:pPr>
            <a:r>
              <a:rPr lang="en-US" sz="2600" dirty="0"/>
              <a:t>Requirements for a system, expressed as a prioritized list of Backlog Items</a:t>
            </a:r>
          </a:p>
          <a:p>
            <a:pPr marL="457200" indent="-457200">
              <a:buFont typeface="Arial"/>
              <a:buChar char="•"/>
            </a:pPr>
            <a:r>
              <a:rPr lang="en-US" sz="2600" dirty="0"/>
              <a:t>Is managed and owned by a Product Owner</a:t>
            </a:r>
          </a:p>
          <a:p>
            <a:pPr marL="457200" indent="-457200">
              <a:buFont typeface="Arial"/>
              <a:buChar char="•"/>
            </a:pPr>
            <a:r>
              <a:rPr lang="en-US" sz="2600" dirty="0"/>
              <a:t>Spreadsheet (typically)</a:t>
            </a:r>
          </a:p>
          <a:p>
            <a:pPr marL="457200" indent="-457200">
              <a:buFont typeface="Arial"/>
              <a:buChar char="•"/>
            </a:pPr>
            <a:r>
              <a:rPr lang="en-US" sz="2600" dirty="0"/>
              <a:t>Usually is created during the Sprint Planning Meeting</a:t>
            </a:r>
          </a:p>
          <a:p>
            <a:pPr marL="457200" indent="-457200">
              <a:buFont typeface="Arial"/>
              <a:buChar char="•"/>
            </a:pPr>
            <a:r>
              <a:rPr lang="en-US" sz="2600" dirty="0"/>
              <a:t>Can be changed and re-prioritized before each PM</a:t>
            </a:r>
            <a:endParaRPr lang="ru-RU" sz="2600" dirty="0"/>
          </a:p>
        </p:txBody>
      </p:sp>
      <p:pic>
        <p:nvPicPr>
          <p:cNvPr id="8" name="Picture 7"/>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1211832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e-DE"/>
              <a:t>JASS 2006</a:t>
            </a:r>
          </a:p>
        </p:txBody>
      </p:sp>
      <p:sp>
        <p:nvSpPr>
          <p:cNvPr id="5" name="Footer Placeholder 4"/>
          <p:cNvSpPr>
            <a:spLocks noGrp="1"/>
          </p:cNvSpPr>
          <p:nvPr>
            <p:ph type="ftr" sz="quarter" idx="11"/>
          </p:nvPr>
        </p:nvSpPr>
        <p:spPr/>
        <p:txBody>
          <a:bodyPr/>
          <a:lstStyle/>
          <a:p>
            <a:r>
              <a:rPr lang="de-DE"/>
              <a:t>Agile Project Management - Scrum</a:t>
            </a:r>
          </a:p>
        </p:txBody>
      </p:sp>
      <p:sp>
        <p:nvSpPr>
          <p:cNvPr id="6" name="Slide Number Placeholder 5"/>
          <p:cNvSpPr>
            <a:spLocks noGrp="1"/>
          </p:cNvSpPr>
          <p:nvPr>
            <p:ph type="sldNum" sz="quarter" idx="12"/>
          </p:nvPr>
        </p:nvSpPr>
        <p:spPr/>
        <p:txBody>
          <a:bodyPr/>
          <a:lstStyle/>
          <a:p>
            <a:fld id="{EA468A2D-4C99-494D-9A40-EDA513C3C704}" type="slidenum">
              <a:rPr lang="de-DE"/>
              <a:pPr/>
              <a:t>23</a:t>
            </a:fld>
            <a:endParaRPr lang="de-DE"/>
          </a:p>
        </p:txBody>
      </p:sp>
      <p:sp>
        <p:nvSpPr>
          <p:cNvPr id="50178" name="Rectangle 2"/>
          <p:cNvSpPr>
            <a:spLocks noGrp="1" noChangeArrowheads="1"/>
          </p:cNvSpPr>
          <p:nvPr>
            <p:ph type="title"/>
          </p:nvPr>
        </p:nvSpPr>
        <p:spPr/>
        <p:txBody>
          <a:bodyPr>
            <a:normAutofit fontScale="90000"/>
          </a:bodyPr>
          <a:lstStyle/>
          <a:p>
            <a:r>
              <a:rPr lang="en-US" sz="3400"/>
              <a:t>Estimation of Product Backlog Items</a:t>
            </a:r>
            <a:endParaRPr lang="ru-RU" sz="3400"/>
          </a:p>
        </p:txBody>
      </p:sp>
      <p:sp>
        <p:nvSpPr>
          <p:cNvPr id="50179" name="Rectangle 3"/>
          <p:cNvSpPr>
            <a:spLocks noGrp="1" noChangeArrowheads="1"/>
          </p:cNvSpPr>
          <p:nvPr>
            <p:ph type="body" idx="1"/>
          </p:nvPr>
        </p:nvSpPr>
        <p:spPr/>
        <p:txBody>
          <a:bodyPr/>
          <a:lstStyle/>
          <a:p>
            <a:pPr marL="457200" indent="-457200">
              <a:buFont typeface="Arial"/>
              <a:buChar char="•"/>
            </a:pPr>
            <a:r>
              <a:rPr lang="en-US" sz="2600" dirty="0"/>
              <a:t>Establishes team’s velocity (how much Effort a Team can handle in one Sprint)</a:t>
            </a:r>
          </a:p>
          <a:p>
            <a:pPr marL="457200" indent="-457200">
              <a:buFont typeface="Arial"/>
              <a:buChar char="•"/>
            </a:pPr>
            <a:r>
              <a:rPr lang="en-US" sz="2600" dirty="0"/>
              <a:t>Determining units of </a:t>
            </a:r>
            <a:r>
              <a:rPr lang="en-US" sz="2600" dirty="0" smtClean="0"/>
              <a:t>complexity</a:t>
            </a:r>
            <a:endParaRPr lang="en-US" sz="2600" dirty="0"/>
          </a:p>
          <a:p>
            <a:pPr marL="342900" lvl="4" indent="-342900">
              <a:buFont typeface="Arial"/>
              <a:buChar char="•"/>
            </a:pPr>
            <a:r>
              <a:rPr lang="en-US" sz="2200" dirty="0"/>
              <a:t>Size-category (“T-Shirt size”)</a:t>
            </a:r>
          </a:p>
          <a:p>
            <a:pPr marL="342900" lvl="4" indent="-342900">
              <a:buFont typeface="Arial"/>
              <a:buChar char="•"/>
            </a:pPr>
            <a:r>
              <a:rPr lang="en-US" sz="2200" dirty="0"/>
              <a:t>Story points</a:t>
            </a:r>
          </a:p>
          <a:p>
            <a:pPr marL="342900" lvl="4" indent="-342900">
              <a:buFont typeface="Arial"/>
              <a:buChar char="•"/>
            </a:pPr>
            <a:r>
              <a:rPr lang="en-US" sz="2200" dirty="0"/>
              <a:t>Work days/work hours</a:t>
            </a:r>
          </a:p>
          <a:p>
            <a:pPr marL="457200" indent="-457200">
              <a:buFont typeface="Arial"/>
              <a:buChar char="•"/>
            </a:pPr>
            <a:r>
              <a:rPr lang="en-US" sz="2600" dirty="0"/>
              <a:t>Methods of estimation:</a:t>
            </a:r>
          </a:p>
          <a:p>
            <a:pPr marL="342900" lvl="1" indent="-342900">
              <a:buFont typeface="Arial"/>
              <a:buChar char="•"/>
            </a:pPr>
            <a:r>
              <a:rPr lang="en-US" sz="2200" dirty="0"/>
              <a:t>Expert Review</a:t>
            </a:r>
          </a:p>
          <a:p>
            <a:pPr marL="342900" lvl="1" indent="-342900">
              <a:buFont typeface="Arial"/>
              <a:buChar char="•"/>
            </a:pPr>
            <a:r>
              <a:rPr lang="en-US" sz="2200" dirty="0"/>
              <a:t>Creating a Work Breakdown Structure (WBS)</a:t>
            </a:r>
          </a:p>
          <a:p>
            <a:pPr>
              <a:buFont typeface="Wingdings" charset="0"/>
              <a:buNone/>
            </a:pPr>
            <a:endParaRPr lang="ru-RU" sz="2600" dirty="0"/>
          </a:p>
        </p:txBody>
      </p:sp>
      <p:pic>
        <p:nvPicPr>
          <p:cNvPr id="8" name="Picture 7"/>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202596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Data to Consider </a:t>
            </a:r>
            <a:endParaRPr lang="en-US" dirty="0"/>
          </a:p>
        </p:txBody>
      </p:sp>
      <p:sp>
        <p:nvSpPr>
          <p:cNvPr id="3" name="Content Placeholder 2"/>
          <p:cNvSpPr>
            <a:spLocks noGrp="1"/>
          </p:cNvSpPr>
          <p:nvPr>
            <p:ph idx="1"/>
          </p:nvPr>
        </p:nvSpPr>
        <p:spPr/>
        <p:txBody>
          <a:bodyPr>
            <a:normAutofit fontScale="47500" lnSpcReduction="20000"/>
          </a:bodyPr>
          <a:lstStyle/>
          <a:p>
            <a:r>
              <a:rPr lang="en-US" sz="2900" b="1" dirty="0" smtClean="0"/>
              <a:t>Waterfall</a:t>
            </a:r>
            <a:endParaRPr lang="en-US" sz="2900" dirty="0"/>
          </a:p>
          <a:p>
            <a:r>
              <a:rPr lang="en-US" sz="2900" dirty="0"/>
              <a:t> </a:t>
            </a:r>
          </a:p>
          <a:p>
            <a:r>
              <a:rPr lang="en-US" sz="2900" dirty="0"/>
              <a:t>GOCC-6985 – 396 days</a:t>
            </a:r>
          </a:p>
          <a:p>
            <a:r>
              <a:rPr lang="en-US" sz="2900" dirty="0"/>
              <a:t>GOCC-7967 – 217 days</a:t>
            </a:r>
          </a:p>
          <a:p>
            <a:r>
              <a:rPr lang="en-US" sz="2900" dirty="0"/>
              <a:t>GOCC-7532 – 180 days</a:t>
            </a:r>
          </a:p>
          <a:p>
            <a:r>
              <a:rPr lang="en-US" sz="2900" dirty="0"/>
              <a:t> </a:t>
            </a:r>
          </a:p>
          <a:p>
            <a:r>
              <a:rPr lang="en-US" sz="2900" b="1" dirty="0"/>
              <a:t>Total days 791 days</a:t>
            </a:r>
            <a:r>
              <a:rPr lang="en-US" sz="2900" dirty="0"/>
              <a:t> – 1 developer, 2 testers, 1 developer (acting as a tester)</a:t>
            </a:r>
          </a:p>
          <a:p>
            <a:r>
              <a:rPr lang="en-US" sz="2900" dirty="0"/>
              <a:t> </a:t>
            </a:r>
          </a:p>
          <a:p>
            <a:r>
              <a:rPr lang="en-US" sz="2900" b="1" dirty="0"/>
              <a:t>Agile</a:t>
            </a:r>
            <a:endParaRPr lang="en-US" sz="2900" dirty="0"/>
          </a:p>
          <a:p>
            <a:r>
              <a:rPr lang="en-US" sz="2900" dirty="0"/>
              <a:t> </a:t>
            </a:r>
          </a:p>
          <a:p>
            <a:r>
              <a:rPr lang="en-US" sz="2900" dirty="0"/>
              <a:t>Epic GOCC- 8957 – consisting of 52 story’s</a:t>
            </a:r>
          </a:p>
          <a:p>
            <a:r>
              <a:rPr lang="en-US" sz="2900" dirty="0"/>
              <a:t> </a:t>
            </a:r>
          </a:p>
          <a:p>
            <a:r>
              <a:rPr lang="en-US" sz="2900" b="1" dirty="0"/>
              <a:t>Total days 164 days</a:t>
            </a:r>
            <a:r>
              <a:rPr lang="en-US" sz="2900" dirty="0"/>
              <a:t> (this includes time until the end of the current sprint – 14</a:t>
            </a:r>
            <a:r>
              <a:rPr lang="en-US" sz="2900" baseline="30000" dirty="0"/>
              <a:t>th</a:t>
            </a:r>
            <a:r>
              <a:rPr lang="en-US" sz="2900" dirty="0"/>
              <a:t> May) – 2 developers, 1 part time tester (came in 2/3 of the way through)</a:t>
            </a:r>
          </a:p>
          <a:p>
            <a:r>
              <a:rPr lang="en-US" sz="2900" dirty="0"/>
              <a:t> </a:t>
            </a:r>
          </a:p>
          <a:p>
            <a:r>
              <a:rPr lang="en-US" sz="2900" dirty="0"/>
              <a:t>I have the breakdown of the figures but the waterfall times includes time for ‘Development on hold’ and the fact that the issues were sat in ‘Testing Check in’ until the testing backlog sprint was created.</a:t>
            </a:r>
          </a:p>
          <a:p>
            <a:r>
              <a:rPr lang="en-US" sz="2900" dirty="0"/>
              <a:t> </a:t>
            </a:r>
          </a:p>
          <a:p>
            <a:r>
              <a:rPr lang="en-US" sz="2900" dirty="0"/>
              <a:t>One of the advantages of Agile is that the development and testing are performed at the same time within the Sprint so hopefully with the closer collaboration the quality will be higher as well.</a:t>
            </a:r>
          </a:p>
          <a:p>
            <a:r>
              <a:rPr lang="en-US" dirty="0"/>
              <a:t> </a:t>
            </a:r>
          </a:p>
          <a:p>
            <a:pPr marL="342900" indent="-342900">
              <a:buFont typeface="Arial"/>
              <a:buChar char="•"/>
            </a:pPr>
            <a:endParaRPr lang="en-US" b="1" dirty="0" smtClean="0"/>
          </a:p>
          <a:p>
            <a:pPr marL="342900" indent="-342900">
              <a:buFont typeface="Arial"/>
              <a:buChar char="•"/>
            </a:pPr>
            <a:endParaRPr lang="en-US" b="1" dirty="0"/>
          </a:p>
          <a:p>
            <a:pPr marL="342900" indent="-342900">
              <a:buFont typeface="Arial"/>
              <a:buChar char="•"/>
            </a:pPr>
            <a:endParaRPr lang="en-US" b="1" dirty="0"/>
          </a:p>
        </p:txBody>
      </p:sp>
      <p:pic>
        <p:nvPicPr>
          <p:cNvPr id="4" name="Picture 3"/>
          <p:cNvPicPr>
            <a:picLocks noChangeAspect="1"/>
          </p:cNvPicPr>
          <p:nvPr/>
        </p:nvPicPr>
        <p:blipFill>
          <a:blip r:embed="rId2"/>
          <a:stretch>
            <a:fillRect/>
          </a:stretch>
        </p:blipFill>
        <p:spPr>
          <a:xfrm>
            <a:off x="7924800" y="5638800"/>
            <a:ext cx="1752600" cy="838499"/>
          </a:xfrm>
          <a:prstGeom prst="rect">
            <a:avLst/>
          </a:prstGeom>
        </p:spPr>
      </p:pic>
      <p:pic>
        <p:nvPicPr>
          <p:cNvPr id="5" name="Picture 4"/>
          <p:cNvPicPr>
            <a:picLocks noChangeAspect="1"/>
          </p:cNvPicPr>
          <p:nvPr/>
        </p:nvPicPr>
        <p:blipFill>
          <a:blip r:embed="rId3"/>
          <a:stretch>
            <a:fillRect/>
          </a:stretch>
        </p:blipFill>
        <p:spPr>
          <a:xfrm>
            <a:off x="4724400" y="25400"/>
            <a:ext cx="1981200" cy="1295400"/>
          </a:xfrm>
          <a:prstGeom prst="rect">
            <a:avLst/>
          </a:prstGeom>
        </p:spPr>
      </p:pic>
    </p:spTree>
    <p:extLst>
      <p:ext uri="{BB962C8B-B14F-4D97-AF65-F5344CB8AC3E}">
        <p14:creationId xmlns:p14="http://schemas.microsoft.com/office/powerpoint/2010/main" val="1345192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A468A2D-4C99-494D-9A40-EDA513C3C704}" type="slidenum">
              <a:rPr lang="de-DE"/>
              <a:pPr/>
              <a:t>25</a:t>
            </a:fld>
            <a:endParaRPr lang="de-DE"/>
          </a:p>
        </p:txBody>
      </p:sp>
      <p:sp>
        <p:nvSpPr>
          <p:cNvPr id="50178" name="Rectangle 2"/>
          <p:cNvSpPr>
            <a:spLocks noGrp="1" noChangeArrowheads="1"/>
          </p:cNvSpPr>
          <p:nvPr>
            <p:ph type="title"/>
          </p:nvPr>
        </p:nvSpPr>
        <p:spPr/>
        <p:txBody>
          <a:bodyPr>
            <a:normAutofit/>
          </a:bodyPr>
          <a:lstStyle/>
          <a:p>
            <a:r>
              <a:rPr lang="en-US" sz="3400" dirty="0" smtClean="0"/>
              <a:t>Waterfall vs. Agile </a:t>
            </a:r>
            <a:endParaRPr lang="ru-RU" sz="3400" dirty="0"/>
          </a:p>
        </p:txBody>
      </p:sp>
      <p:pic>
        <p:nvPicPr>
          <p:cNvPr id="2" name="Picture 1"/>
          <p:cNvPicPr>
            <a:picLocks noChangeAspect="1"/>
          </p:cNvPicPr>
          <p:nvPr/>
        </p:nvPicPr>
        <p:blipFill>
          <a:blip r:embed="rId2"/>
          <a:stretch>
            <a:fillRect/>
          </a:stretch>
        </p:blipFill>
        <p:spPr>
          <a:xfrm>
            <a:off x="152401" y="1281864"/>
            <a:ext cx="6781800" cy="4785177"/>
          </a:xfrm>
          <a:prstGeom prst="rect">
            <a:avLst/>
          </a:prstGeom>
        </p:spPr>
      </p:pic>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079677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A468A2D-4C99-494D-9A40-EDA513C3C704}" type="slidenum">
              <a:rPr lang="de-DE"/>
              <a:pPr/>
              <a:t>26</a:t>
            </a:fld>
            <a:endParaRPr lang="de-DE"/>
          </a:p>
        </p:txBody>
      </p:sp>
      <p:sp>
        <p:nvSpPr>
          <p:cNvPr id="50178" name="Rectangle 2"/>
          <p:cNvSpPr>
            <a:spLocks noGrp="1" noChangeArrowheads="1"/>
          </p:cNvSpPr>
          <p:nvPr>
            <p:ph type="title"/>
          </p:nvPr>
        </p:nvSpPr>
        <p:spPr/>
        <p:txBody>
          <a:bodyPr>
            <a:normAutofit/>
          </a:bodyPr>
          <a:lstStyle/>
          <a:p>
            <a:r>
              <a:rPr lang="en-US" sz="3400" dirty="0" smtClean="0"/>
              <a:t>Interactive Exercise #2</a:t>
            </a:r>
            <a:endParaRPr lang="ru-RU" sz="3400" dirty="0"/>
          </a:p>
        </p:txBody>
      </p:sp>
      <p:pic>
        <p:nvPicPr>
          <p:cNvPr id="3" name="Picture 2"/>
          <p:cNvPicPr>
            <a:picLocks noChangeAspect="1"/>
          </p:cNvPicPr>
          <p:nvPr/>
        </p:nvPicPr>
        <p:blipFill>
          <a:blip r:embed="rId2"/>
          <a:stretch>
            <a:fillRect/>
          </a:stretch>
        </p:blipFill>
        <p:spPr>
          <a:xfrm>
            <a:off x="914400" y="1219200"/>
            <a:ext cx="4406900" cy="4394200"/>
          </a:xfrm>
          <a:prstGeom prst="rect">
            <a:avLst/>
          </a:prstGeom>
        </p:spPr>
      </p:pic>
      <p:pic>
        <p:nvPicPr>
          <p:cNvPr id="9" name="Picture 8"/>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672362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PM and Agile Coexist?</a:t>
            </a:r>
            <a:endParaRPr lang="en-US" dirty="0"/>
          </a:p>
        </p:txBody>
      </p:sp>
      <p:pic>
        <p:nvPicPr>
          <p:cNvPr id="14" name="Content Placeholder 13" descr="Agile-PM-fruit-v-sml.jpg"/>
          <p:cNvPicPr>
            <a:picLocks noGrp="1" noChangeAspect="1"/>
          </p:cNvPicPr>
          <p:nvPr>
            <p:ph idx="1"/>
          </p:nvPr>
        </p:nvPicPr>
        <p:blipFill>
          <a:blip r:embed="rId2">
            <a:extLst>
              <a:ext uri="{28A0092B-C50C-407E-A947-70E740481C1C}">
                <a14:useLocalDpi xmlns:a14="http://schemas.microsoft.com/office/drawing/2010/main" val="0"/>
              </a:ext>
            </a:extLst>
          </a:blip>
          <a:srcRect t="-37386" b="-37386"/>
          <a:stretch>
            <a:fillRect/>
          </a:stretch>
        </p:blipFill>
        <p:spPr/>
      </p:pic>
      <p:pic>
        <p:nvPicPr>
          <p:cNvPr id="5" name="Picture 4"/>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639767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228600"/>
            <a:ext cx="5562600" cy="546100"/>
          </a:xfrm>
        </p:spPr>
        <p:txBody>
          <a:bodyPr>
            <a:normAutofit fontScale="90000"/>
          </a:bodyPr>
          <a:lstStyle/>
          <a:p>
            <a:pPr>
              <a:defRPr/>
            </a:pPr>
            <a:r>
              <a:rPr lang="en-US" dirty="0" smtClean="0">
                <a:ea typeface="+mj-ea"/>
              </a:rPr>
              <a:t>Transitioning to Agile PM</a:t>
            </a:r>
            <a:endParaRPr lang="en-US" sz="2000" dirty="0" smtClean="0">
              <a:ea typeface="+mj-ea"/>
            </a:endParaRPr>
          </a:p>
        </p:txBody>
      </p:sp>
      <p:sp>
        <p:nvSpPr>
          <p:cNvPr id="24586" name="Text Box 19"/>
          <p:cNvSpPr txBox="1">
            <a:spLocks noChangeArrowheads="1"/>
          </p:cNvSpPr>
          <p:nvPr/>
        </p:nvSpPr>
        <p:spPr bwMode="auto">
          <a:xfrm>
            <a:off x="381000" y="6248400"/>
            <a:ext cx="2819400" cy="33655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800">
                <a:latin typeface="Cambria" charset="0"/>
              </a:rPr>
              <a:t/>
            </a:r>
            <a:br>
              <a:rPr lang="en-US" sz="800">
                <a:latin typeface="Cambria" charset="0"/>
              </a:rPr>
            </a:br>
            <a:endParaRPr lang="en-US" sz="800">
              <a:latin typeface="Cambria" charset="0"/>
            </a:endParaRPr>
          </a:p>
        </p:txBody>
      </p:sp>
      <p:sp>
        <p:nvSpPr>
          <p:cNvPr id="24" name="Slide Number Placeholder 3"/>
          <p:cNvSpPr>
            <a:spLocks noGrp="1"/>
          </p:cNvSpPr>
          <p:nvPr>
            <p:ph type="sldNum" sz="quarter" idx="10"/>
          </p:nvPr>
        </p:nvSpPr>
        <p:spPr>
          <a:xfrm>
            <a:off x="407988" y="6367463"/>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A96DB2-B52D-8F44-AEF1-8E292974BF3D}" type="slidenum">
              <a:rPr lang="en-US">
                <a:solidFill>
                  <a:schemeClr val="bg1"/>
                </a:solidFill>
                <a:latin typeface="Cambria" charset="0"/>
              </a:rPr>
              <a:pPr eaLnBrk="1" hangingPunct="1"/>
              <a:t>28</a:t>
            </a:fld>
            <a:endParaRPr lang="en-US">
              <a:solidFill>
                <a:schemeClr val="bg1"/>
              </a:solidFill>
              <a:latin typeface="Cambria" charset="0"/>
            </a:endParaRPr>
          </a:p>
        </p:txBody>
      </p:sp>
      <p:sp>
        <p:nvSpPr>
          <p:cNvPr id="19" name="Text Box 44"/>
          <p:cNvSpPr txBox="1">
            <a:spLocks noChangeArrowheads="1"/>
          </p:cNvSpPr>
          <p:nvPr/>
        </p:nvSpPr>
        <p:spPr bwMode="auto">
          <a:xfrm>
            <a:off x="488950" y="1211263"/>
            <a:ext cx="6445250" cy="708025"/>
          </a:xfrm>
          <a:prstGeom prst="rect">
            <a:avLst/>
          </a:prstGeom>
          <a:noFill/>
          <a:ln w="9525">
            <a:noFill/>
            <a:miter lim="800000"/>
            <a:headEnd/>
            <a:tailEnd/>
          </a:ln>
        </p:spPr>
        <p:txBody>
          <a:bodyPr wrap="square">
            <a:spAutoFit/>
          </a:bodyPr>
          <a:lstStyle/>
          <a:p>
            <a:pPr>
              <a:spcBef>
                <a:spcPct val="50000"/>
              </a:spcBef>
              <a:defRPr/>
            </a:pPr>
            <a:r>
              <a:rPr lang="en-US" sz="2000" b="1" dirty="0">
                <a:solidFill>
                  <a:srgbClr val="FFFFFF"/>
                </a:solidFill>
                <a:latin typeface="+mn-lt"/>
                <a:ea typeface="+mn-ea"/>
                <a:cs typeface="+mn-cs"/>
              </a:rPr>
              <a:t>While many traditional project management skills translate to APM, </a:t>
            </a:r>
            <a:r>
              <a:rPr lang="en-US" sz="2000" dirty="0">
                <a:solidFill>
                  <a:srgbClr val="FFFFFF"/>
                </a:solidFill>
                <a:latin typeface="+mn-lt"/>
                <a:ea typeface="+mn-ea"/>
                <a:cs typeface="+mn-cs"/>
              </a:rPr>
              <a:t>some transitions are necessary: </a:t>
            </a:r>
          </a:p>
        </p:txBody>
      </p:sp>
      <p:graphicFrame>
        <p:nvGraphicFramePr>
          <p:cNvPr id="18" name="Table 17"/>
          <p:cNvGraphicFramePr>
            <a:graphicFrameLocks noGrp="1"/>
          </p:cNvGraphicFramePr>
          <p:nvPr>
            <p:extLst>
              <p:ext uri="{D42A27DB-BD31-4B8C-83A1-F6EECF244321}">
                <p14:modId xmlns:p14="http://schemas.microsoft.com/office/powerpoint/2010/main" val="504897170"/>
              </p:ext>
            </p:extLst>
          </p:nvPr>
        </p:nvGraphicFramePr>
        <p:xfrm>
          <a:off x="304800" y="2209800"/>
          <a:ext cx="6324600" cy="4481210"/>
        </p:xfrm>
        <a:graphic>
          <a:graphicData uri="http://schemas.openxmlformats.org/drawingml/2006/table">
            <a:tbl>
              <a:tblPr firstRow="1" bandRow="1">
                <a:tableStyleId>{5C22544A-7EE6-4342-B048-85BDC9FD1C3A}</a:tableStyleId>
              </a:tblPr>
              <a:tblGrid>
                <a:gridCol w="3193748">
                  <a:extLst>
                    <a:ext uri="{9D8B030D-6E8A-4147-A177-3AD203B41FA5}">
                      <a16:colId xmlns:a16="http://schemas.microsoft.com/office/drawing/2014/main" val="20000"/>
                    </a:ext>
                  </a:extLst>
                </a:gridCol>
                <a:gridCol w="3130852">
                  <a:extLst>
                    <a:ext uri="{9D8B030D-6E8A-4147-A177-3AD203B41FA5}">
                      <a16:colId xmlns:a16="http://schemas.microsoft.com/office/drawing/2014/main" val="20001"/>
                    </a:ext>
                  </a:extLst>
                </a:gridCol>
              </a:tblGrid>
              <a:tr h="320442">
                <a:tc>
                  <a:txBody>
                    <a:bodyPr/>
                    <a:lstStyle/>
                    <a:p>
                      <a:pPr algn="l"/>
                      <a:r>
                        <a:rPr lang="en-US" sz="1500" dirty="0" smtClean="0">
                          <a:solidFill>
                            <a:srgbClr val="000000"/>
                          </a:solidFill>
                        </a:rPr>
                        <a:t>Agile</a:t>
                      </a:r>
                      <a:r>
                        <a:rPr lang="en-US" sz="1500" baseline="0" dirty="0" smtClean="0">
                          <a:solidFill>
                            <a:srgbClr val="000000"/>
                          </a:solidFill>
                        </a:rPr>
                        <a:t> Project Management</a:t>
                      </a:r>
                      <a:endParaRPr lang="en-US" sz="1500" dirty="0">
                        <a:solidFill>
                          <a:srgbClr val="000000"/>
                        </a:solidFill>
                      </a:endParaRPr>
                    </a:p>
                  </a:txBody>
                  <a:tcPr marL="91434" marR="91434" marT="45709" marB="45709">
                    <a:solidFill>
                      <a:srgbClr val="99CC00"/>
                    </a:solidFill>
                  </a:tcPr>
                </a:tc>
                <a:tc>
                  <a:txBody>
                    <a:bodyPr/>
                    <a:lstStyle/>
                    <a:p>
                      <a:pPr algn="l"/>
                      <a:r>
                        <a:rPr lang="en-US" sz="1500" dirty="0" smtClean="0">
                          <a:solidFill>
                            <a:schemeClr val="tx1"/>
                          </a:solidFill>
                        </a:rPr>
                        <a:t>Traditional Project Management</a:t>
                      </a:r>
                      <a:endParaRPr lang="en-US" sz="1500" dirty="0">
                        <a:solidFill>
                          <a:schemeClr val="tx1"/>
                        </a:solidFill>
                      </a:endParaRPr>
                    </a:p>
                  </a:txBody>
                  <a:tcPr marL="91434" marR="91434" marT="45709" marB="45709">
                    <a:solidFill>
                      <a:srgbClr val="99CC00"/>
                    </a:solidFill>
                  </a:tcPr>
                </a:tc>
                <a:extLst>
                  <a:ext uri="{0D108BD9-81ED-4DB2-BD59-A6C34878D82A}">
                    <a16:rowId xmlns:a16="http://schemas.microsoft.com/office/drawing/2014/main" val="10000"/>
                  </a:ext>
                </a:extLst>
              </a:tr>
              <a:tr h="548509">
                <a:tc>
                  <a:txBody>
                    <a:bodyPr/>
                    <a:lstStyle/>
                    <a:p>
                      <a:pPr algn="l">
                        <a:spcBef>
                          <a:spcPct val="20000"/>
                        </a:spcBef>
                        <a:buClr>
                          <a:schemeClr val="folHlink"/>
                        </a:buClr>
                        <a:buSzPct val="90000"/>
                        <a:buFont typeface="Wingdings" pitchFamily="2" charset="2"/>
                        <a:buNone/>
                        <a:defRPr/>
                      </a:pPr>
                      <a:r>
                        <a:rPr lang="en-US" sz="1500" dirty="0" smtClean="0"/>
                        <a:t>Focus on </a:t>
                      </a:r>
                      <a:r>
                        <a:rPr lang="en-US" sz="1500" b="1" dirty="0" smtClean="0"/>
                        <a:t>customer satisfaction </a:t>
                      </a:r>
                      <a:r>
                        <a:rPr lang="en-US" sz="1500" dirty="0" smtClean="0"/>
                        <a:t>and interaction</a:t>
                      </a:r>
                      <a:endParaRPr lang="en-US" sz="1500" dirty="0">
                        <a:latin typeface="+mn-lt"/>
                      </a:endParaRPr>
                    </a:p>
                  </a:txBody>
                  <a:tcPr marL="91434" marR="91434" marT="45709" marB="45709"/>
                </a:tc>
                <a:tc>
                  <a:txBody>
                    <a:bodyPr/>
                    <a:lstStyle/>
                    <a:p>
                      <a:pPr algn="l">
                        <a:spcBef>
                          <a:spcPct val="20000"/>
                        </a:spcBef>
                        <a:buClr>
                          <a:schemeClr val="folHlink"/>
                        </a:buClr>
                        <a:buSzPct val="90000"/>
                        <a:buFont typeface="Wingdings" pitchFamily="2" charset="2"/>
                        <a:buNone/>
                        <a:defRPr/>
                      </a:pPr>
                      <a:r>
                        <a:rPr lang="en-US" sz="1500" dirty="0" smtClean="0"/>
                        <a:t>Focus on </a:t>
                      </a:r>
                      <a:r>
                        <a:rPr lang="en-US" sz="1500" b="1" dirty="0" smtClean="0"/>
                        <a:t>plans and artifacts</a:t>
                      </a:r>
                      <a:endParaRPr lang="en-US" sz="1500" b="1" dirty="0">
                        <a:latin typeface="+mn-lt"/>
                      </a:endParaRPr>
                    </a:p>
                  </a:txBody>
                  <a:tcPr marL="91434" marR="91434" marT="45709" marB="45709"/>
                </a:tc>
                <a:extLst>
                  <a:ext uri="{0D108BD9-81ED-4DB2-BD59-A6C34878D82A}">
                    <a16:rowId xmlns:a16="http://schemas.microsoft.com/office/drawing/2014/main" val="10001"/>
                  </a:ext>
                </a:extLst>
              </a:tr>
              <a:tr h="320442">
                <a:tc>
                  <a:txBody>
                    <a:bodyPr/>
                    <a:lstStyle/>
                    <a:p>
                      <a:pPr algn="l">
                        <a:spcBef>
                          <a:spcPct val="20000"/>
                        </a:spcBef>
                        <a:buClr>
                          <a:schemeClr val="folHlink"/>
                        </a:buClr>
                        <a:buSzPct val="90000"/>
                        <a:buFont typeface="Wingdings" pitchFamily="2" charset="2"/>
                        <a:buNone/>
                        <a:defRPr/>
                      </a:pPr>
                      <a:r>
                        <a:rPr lang="en-US" sz="1500" dirty="0" smtClean="0"/>
                        <a:t>Response to change via </a:t>
                      </a:r>
                      <a:r>
                        <a:rPr lang="en-US" sz="1500" b="1" dirty="0" smtClean="0"/>
                        <a:t>adaptive action</a:t>
                      </a:r>
                      <a:endParaRPr lang="en-US" sz="1500" b="1" dirty="0">
                        <a:latin typeface="+mn-lt"/>
                      </a:endParaRPr>
                    </a:p>
                  </a:txBody>
                  <a:tcPr marL="91434" marR="91434" marT="45709" marB="45709"/>
                </a:tc>
                <a:tc>
                  <a:txBody>
                    <a:bodyPr/>
                    <a:lstStyle/>
                    <a:p>
                      <a:pPr algn="l">
                        <a:spcBef>
                          <a:spcPct val="20000"/>
                        </a:spcBef>
                        <a:buClr>
                          <a:schemeClr val="folHlink"/>
                        </a:buClr>
                        <a:buSzPct val="90000"/>
                        <a:buFont typeface="Wingdings" pitchFamily="2" charset="2"/>
                        <a:buNone/>
                        <a:defRPr/>
                      </a:pPr>
                      <a:r>
                        <a:rPr lang="en-US" sz="1500" dirty="0" smtClean="0"/>
                        <a:t>Change controlled via </a:t>
                      </a:r>
                      <a:r>
                        <a:rPr lang="en-US" sz="1500" b="1" dirty="0" smtClean="0"/>
                        <a:t>corrective action</a:t>
                      </a:r>
                      <a:endParaRPr lang="en-US" sz="1500" b="1" dirty="0">
                        <a:latin typeface="+mn-lt"/>
                      </a:endParaRPr>
                    </a:p>
                  </a:txBody>
                  <a:tcPr marL="91434" marR="91434" marT="45709" marB="45709"/>
                </a:tc>
                <a:extLst>
                  <a:ext uri="{0D108BD9-81ED-4DB2-BD59-A6C34878D82A}">
                    <a16:rowId xmlns:a16="http://schemas.microsoft.com/office/drawing/2014/main" val="10002"/>
                  </a:ext>
                </a:extLst>
              </a:tr>
              <a:tr h="548509">
                <a:tc>
                  <a:txBody>
                    <a:bodyPr/>
                    <a:lstStyle/>
                    <a:p>
                      <a:pPr algn="l">
                        <a:spcBef>
                          <a:spcPct val="20000"/>
                        </a:spcBef>
                        <a:buClr>
                          <a:schemeClr val="folHlink"/>
                        </a:buClr>
                        <a:buSzPct val="90000"/>
                        <a:buFont typeface="Wingdings" pitchFamily="2" charset="2"/>
                        <a:buNone/>
                        <a:defRPr/>
                      </a:pPr>
                      <a:r>
                        <a:rPr lang="en-US" sz="1500" dirty="0" smtClean="0"/>
                        <a:t>Progressive elaboration</a:t>
                      </a:r>
                      <a:r>
                        <a:rPr lang="en-US" sz="1500" b="0" dirty="0" smtClean="0"/>
                        <a:t>,</a:t>
                      </a:r>
                      <a:r>
                        <a:rPr lang="en-US" sz="1500" b="1" dirty="0" smtClean="0"/>
                        <a:t> rolling-wave planning</a:t>
                      </a:r>
                      <a:endParaRPr lang="en-US" sz="1500" b="1" dirty="0">
                        <a:latin typeface="+mn-lt"/>
                      </a:endParaRPr>
                    </a:p>
                  </a:txBody>
                  <a:tcPr marL="91434" marR="91434" marT="45709" marB="45709"/>
                </a:tc>
                <a:tc>
                  <a:txBody>
                    <a:bodyPr/>
                    <a:lstStyle/>
                    <a:p>
                      <a:pPr algn="l">
                        <a:spcBef>
                          <a:spcPct val="20000"/>
                        </a:spcBef>
                        <a:buClr>
                          <a:schemeClr val="folHlink"/>
                        </a:buClr>
                        <a:buSzPct val="90000"/>
                        <a:buFont typeface="Wingdings" pitchFamily="2" charset="2"/>
                        <a:buNone/>
                        <a:defRPr/>
                      </a:pPr>
                      <a:r>
                        <a:rPr lang="en-US" sz="1500" dirty="0" smtClean="0"/>
                        <a:t>Monumental </a:t>
                      </a:r>
                      <a:r>
                        <a:rPr lang="en-US" sz="1500" b="1" dirty="0" smtClean="0"/>
                        <a:t>up-front planning</a:t>
                      </a:r>
                      <a:endParaRPr lang="en-US" sz="1500" b="1" dirty="0">
                        <a:latin typeface="+mn-lt"/>
                      </a:endParaRPr>
                    </a:p>
                  </a:txBody>
                  <a:tcPr marL="91434" marR="91434" marT="45709" marB="45709"/>
                </a:tc>
                <a:extLst>
                  <a:ext uri="{0D108BD9-81ED-4DB2-BD59-A6C34878D82A}">
                    <a16:rowId xmlns:a16="http://schemas.microsoft.com/office/drawing/2014/main" val="10003"/>
                  </a:ext>
                </a:extLst>
              </a:tr>
              <a:tr h="320442">
                <a:tc>
                  <a:txBody>
                    <a:bodyPr/>
                    <a:lstStyle/>
                    <a:p>
                      <a:pPr algn="l">
                        <a:spcBef>
                          <a:spcPct val="20000"/>
                        </a:spcBef>
                        <a:buClr>
                          <a:schemeClr val="folHlink"/>
                        </a:buClr>
                        <a:buSzPct val="90000"/>
                        <a:defRPr/>
                      </a:pPr>
                      <a:r>
                        <a:rPr lang="en-US" sz="1500" dirty="0" smtClean="0"/>
                        <a:t>Customer prioritized</a:t>
                      </a:r>
                      <a:r>
                        <a:rPr lang="en-US" sz="1500" b="1" dirty="0" smtClean="0"/>
                        <a:t>, time-boxed delivery</a:t>
                      </a:r>
                    </a:p>
                  </a:txBody>
                  <a:tcPr marL="91434" marR="91434" marT="45709" marB="45709"/>
                </a:tc>
                <a:tc>
                  <a:txBody>
                    <a:bodyPr/>
                    <a:lstStyle/>
                    <a:p>
                      <a:pPr algn="l">
                        <a:spcBef>
                          <a:spcPct val="20000"/>
                        </a:spcBef>
                        <a:buClr>
                          <a:schemeClr val="folHlink"/>
                        </a:buClr>
                        <a:buSzPct val="90000"/>
                        <a:buFont typeface="Wingdings" pitchFamily="2" charset="2"/>
                        <a:buNone/>
                        <a:defRPr/>
                      </a:pPr>
                      <a:r>
                        <a:rPr lang="en-US" sz="1500" dirty="0" smtClean="0"/>
                        <a:t>Manager negotiated, </a:t>
                      </a:r>
                      <a:r>
                        <a:rPr lang="en-US" sz="1500" b="1" dirty="0" smtClean="0"/>
                        <a:t>scope-based delivery</a:t>
                      </a:r>
                      <a:endParaRPr lang="en-US" sz="1500" b="1" dirty="0">
                        <a:latin typeface="+mn-lt"/>
                      </a:endParaRPr>
                    </a:p>
                  </a:txBody>
                  <a:tcPr marL="91434" marR="91434" marT="45709" marB="45709"/>
                </a:tc>
                <a:extLst>
                  <a:ext uri="{0D108BD9-81ED-4DB2-BD59-A6C34878D82A}">
                    <a16:rowId xmlns:a16="http://schemas.microsoft.com/office/drawing/2014/main" val="10004"/>
                  </a:ext>
                </a:extLst>
              </a:tr>
              <a:tr h="548509">
                <a:tc>
                  <a:txBody>
                    <a:bodyPr/>
                    <a:lstStyle/>
                    <a:p>
                      <a:pPr marL="0" marR="0" indent="0" algn="l" defTabSz="914400" rtl="0" eaLnBrk="1" fontAlgn="auto" latinLnBrk="0" hangingPunct="1">
                        <a:lnSpc>
                          <a:spcPct val="100000"/>
                        </a:lnSpc>
                        <a:spcBef>
                          <a:spcPct val="20000"/>
                        </a:spcBef>
                        <a:spcAft>
                          <a:spcPts val="0"/>
                        </a:spcAft>
                        <a:buClr>
                          <a:schemeClr val="folHlink"/>
                        </a:buClr>
                        <a:buSzPct val="90000"/>
                        <a:buFontTx/>
                        <a:buNone/>
                        <a:tabLst/>
                        <a:defRPr/>
                      </a:pPr>
                      <a:r>
                        <a:rPr lang="en-US" sz="1500" dirty="0" smtClean="0"/>
                        <a:t>Commitment management via </a:t>
                      </a:r>
                      <a:r>
                        <a:rPr lang="en-US" sz="1500" b="1" dirty="0" smtClean="0"/>
                        <a:t>feature breakdown structure</a:t>
                      </a:r>
                    </a:p>
                  </a:txBody>
                  <a:tcPr marL="91434" marR="91434" marT="45709" marB="45709"/>
                </a:tc>
                <a:tc>
                  <a:txBody>
                    <a:bodyPr/>
                    <a:lstStyle/>
                    <a:p>
                      <a:pPr marL="0" marR="0" indent="0" algn="l" defTabSz="914400" rtl="0" eaLnBrk="1" fontAlgn="auto" latinLnBrk="0" hangingPunct="1">
                        <a:lnSpc>
                          <a:spcPct val="100000"/>
                        </a:lnSpc>
                        <a:spcBef>
                          <a:spcPct val="20000"/>
                        </a:spcBef>
                        <a:spcAft>
                          <a:spcPts val="0"/>
                        </a:spcAft>
                        <a:buClr>
                          <a:schemeClr val="folHlink"/>
                        </a:buClr>
                        <a:buSzPct val="90000"/>
                        <a:buFont typeface="Wingdings" pitchFamily="2" charset="2"/>
                        <a:buNone/>
                        <a:tabLst/>
                        <a:defRPr/>
                      </a:pPr>
                      <a:r>
                        <a:rPr lang="en-US" sz="1500" dirty="0" smtClean="0"/>
                        <a:t>Activity management via </a:t>
                      </a:r>
                      <a:r>
                        <a:rPr lang="en-US" sz="1500" b="1" dirty="0" smtClean="0"/>
                        <a:t>work breakdown structure</a:t>
                      </a:r>
                      <a:endParaRPr lang="en-US" sz="1500" b="1" dirty="0" smtClean="0">
                        <a:latin typeface="+mn-lt"/>
                      </a:endParaRPr>
                    </a:p>
                  </a:txBody>
                  <a:tcPr marL="91434" marR="91434" marT="45709" marB="45709"/>
                </a:tc>
                <a:extLst>
                  <a:ext uri="{0D108BD9-81ED-4DB2-BD59-A6C34878D82A}">
                    <a16:rowId xmlns:a16="http://schemas.microsoft.com/office/drawing/2014/main" val="10005"/>
                  </a:ext>
                </a:extLst>
              </a:tr>
              <a:tr h="548509">
                <a:tc>
                  <a:txBody>
                    <a:bodyPr/>
                    <a:lstStyle/>
                    <a:p>
                      <a:pPr marL="0" marR="0" indent="0" algn="l" defTabSz="914400" rtl="0" eaLnBrk="1" fontAlgn="auto" latinLnBrk="0" hangingPunct="1">
                        <a:lnSpc>
                          <a:spcPct val="100000"/>
                        </a:lnSpc>
                        <a:spcBef>
                          <a:spcPct val="20000"/>
                        </a:spcBef>
                        <a:spcAft>
                          <a:spcPts val="0"/>
                        </a:spcAft>
                        <a:buClr>
                          <a:schemeClr val="folHlink"/>
                        </a:buClr>
                        <a:buSzPct val="90000"/>
                        <a:buFontTx/>
                        <a:buNone/>
                        <a:tabLst/>
                        <a:defRPr/>
                      </a:pPr>
                      <a:r>
                        <a:rPr lang="en-US" sz="1500" dirty="0" smtClean="0"/>
                        <a:t>Collaboration on self-disciplined and </a:t>
                      </a:r>
                      <a:r>
                        <a:rPr lang="en-US" sz="1500" b="1" dirty="0" smtClean="0"/>
                        <a:t>self-organizing teams</a:t>
                      </a:r>
                    </a:p>
                  </a:txBody>
                  <a:tcPr marL="91434" marR="91434" marT="45709" marB="45709"/>
                </a:tc>
                <a:tc>
                  <a:txBody>
                    <a:bodyPr/>
                    <a:lstStyle/>
                    <a:p>
                      <a:pPr marL="0" marR="0" indent="0" algn="l" defTabSz="914400" rtl="0" eaLnBrk="1" fontAlgn="auto" latinLnBrk="0" hangingPunct="1">
                        <a:lnSpc>
                          <a:spcPct val="100000"/>
                        </a:lnSpc>
                        <a:spcBef>
                          <a:spcPct val="20000"/>
                        </a:spcBef>
                        <a:spcAft>
                          <a:spcPts val="0"/>
                        </a:spcAft>
                        <a:buClr>
                          <a:schemeClr val="folHlink"/>
                        </a:buClr>
                        <a:buSzPct val="90000"/>
                        <a:buFont typeface="Wingdings" pitchFamily="2" charset="2"/>
                        <a:buNone/>
                        <a:tabLst/>
                        <a:defRPr/>
                      </a:pPr>
                      <a:r>
                        <a:rPr lang="en-US" sz="1500" dirty="0" smtClean="0"/>
                        <a:t>Top-down </a:t>
                      </a:r>
                      <a:r>
                        <a:rPr lang="en-US" sz="1500" b="1" dirty="0" smtClean="0"/>
                        <a:t>control</a:t>
                      </a:r>
                      <a:endParaRPr lang="en-US" sz="1500" b="1" dirty="0" smtClean="0">
                        <a:latin typeface="+mn-lt"/>
                      </a:endParaRPr>
                    </a:p>
                  </a:txBody>
                  <a:tcPr marL="91434" marR="91434" marT="45709" marB="45709"/>
                </a:tc>
                <a:extLst>
                  <a:ext uri="{0D108BD9-81ED-4DB2-BD59-A6C34878D82A}">
                    <a16:rowId xmlns:a16="http://schemas.microsoft.com/office/drawing/2014/main" val="10006"/>
                  </a:ext>
                </a:extLst>
              </a:tr>
              <a:tr h="548509">
                <a:tc>
                  <a:txBody>
                    <a:bodyPr/>
                    <a:lstStyle/>
                    <a:p>
                      <a:pPr algn="l">
                        <a:spcBef>
                          <a:spcPct val="20000"/>
                        </a:spcBef>
                        <a:buClr>
                          <a:schemeClr val="folHlink"/>
                        </a:buClr>
                        <a:buSzPct val="90000"/>
                        <a:defRPr/>
                      </a:pPr>
                      <a:r>
                        <a:rPr lang="en-US" sz="1500" dirty="0" smtClean="0"/>
                        <a:t>Minimal set of context-sensitive, </a:t>
                      </a:r>
                      <a:r>
                        <a:rPr lang="en-US" sz="1500" b="1" dirty="0" smtClean="0"/>
                        <a:t>generative</a:t>
                      </a:r>
                      <a:r>
                        <a:rPr lang="en-US" sz="1500" dirty="0" smtClean="0"/>
                        <a:t> practices</a:t>
                      </a:r>
                    </a:p>
                  </a:txBody>
                  <a:tcPr marL="91434" marR="91434" marT="45709" marB="45709"/>
                </a:tc>
                <a:tc>
                  <a:txBody>
                    <a:bodyPr/>
                    <a:lstStyle/>
                    <a:p>
                      <a:pPr marL="0" marR="0" indent="0" algn="l" defTabSz="914400" rtl="0" eaLnBrk="1" fontAlgn="auto" latinLnBrk="0" hangingPunct="1">
                        <a:lnSpc>
                          <a:spcPct val="100000"/>
                        </a:lnSpc>
                        <a:spcBef>
                          <a:spcPct val="20000"/>
                        </a:spcBef>
                        <a:spcAft>
                          <a:spcPts val="0"/>
                        </a:spcAft>
                        <a:buClr>
                          <a:schemeClr val="folHlink"/>
                        </a:buClr>
                        <a:buSzPct val="90000"/>
                        <a:buFont typeface="Wingdings" pitchFamily="2" charset="2"/>
                        <a:buNone/>
                        <a:tabLst/>
                        <a:defRPr/>
                      </a:pPr>
                      <a:r>
                        <a:rPr lang="en-US" sz="1500" b="1" dirty="0" smtClean="0"/>
                        <a:t>Prescriptive</a:t>
                      </a:r>
                      <a:r>
                        <a:rPr lang="en-US" sz="1500" dirty="0" smtClean="0"/>
                        <a:t>, heavyweight methods</a:t>
                      </a:r>
                      <a:endParaRPr lang="en-US" sz="1500" dirty="0" smtClean="0">
                        <a:latin typeface="+mn-lt"/>
                      </a:endParaRPr>
                    </a:p>
                  </a:txBody>
                  <a:tcPr marL="91434" marR="91434" marT="45709" marB="45709"/>
                </a:tc>
                <a:extLst>
                  <a:ext uri="{0D108BD9-81ED-4DB2-BD59-A6C34878D82A}">
                    <a16:rowId xmlns:a16="http://schemas.microsoft.com/office/drawing/2014/main" val="10007"/>
                  </a:ext>
                </a:extLst>
              </a:tr>
              <a:tr h="320442">
                <a:tc>
                  <a:txBody>
                    <a:bodyPr/>
                    <a:lstStyle/>
                    <a:p>
                      <a:pPr marL="0" marR="0" indent="0" algn="l" defTabSz="914400" rtl="0" eaLnBrk="1" fontAlgn="auto" latinLnBrk="0" hangingPunct="1">
                        <a:lnSpc>
                          <a:spcPct val="100000"/>
                        </a:lnSpc>
                        <a:spcBef>
                          <a:spcPct val="20000"/>
                        </a:spcBef>
                        <a:spcAft>
                          <a:spcPts val="0"/>
                        </a:spcAft>
                        <a:buClr>
                          <a:schemeClr val="folHlink"/>
                        </a:buClr>
                        <a:buSzPct val="90000"/>
                        <a:buFontTx/>
                        <a:buNone/>
                        <a:tabLst/>
                        <a:defRPr/>
                      </a:pPr>
                      <a:r>
                        <a:rPr lang="en-US" sz="1500" dirty="0" smtClean="0"/>
                        <a:t>Essential, </a:t>
                      </a:r>
                      <a:r>
                        <a:rPr lang="en-US" sz="1500" b="1" dirty="0" smtClean="0"/>
                        <a:t>value-focused metrics</a:t>
                      </a:r>
                    </a:p>
                  </a:txBody>
                  <a:tcPr marL="91434" marR="91434" marT="45709" marB="45709"/>
                </a:tc>
                <a:tc>
                  <a:txBody>
                    <a:bodyPr/>
                    <a:lstStyle/>
                    <a:p>
                      <a:pPr marL="0" marR="0" indent="0" algn="l" defTabSz="914400" rtl="0" eaLnBrk="1" fontAlgn="auto" latinLnBrk="0" hangingPunct="1">
                        <a:lnSpc>
                          <a:spcPct val="100000"/>
                        </a:lnSpc>
                        <a:spcBef>
                          <a:spcPct val="20000"/>
                        </a:spcBef>
                        <a:spcAft>
                          <a:spcPts val="0"/>
                        </a:spcAft>
                        <a:buClr>
                          <a:schemeClr val="folHlink"/>
                        </a:buClr>
                        <a:buSzPct val="90000"/>
                        <a:buFont typeface="Wingdings" pitchFamily="2" charset="2"/>
                        <a:buNone/>
                        <a:tabLst/>
                        <a:defRPr/>
                      </a:pPr>
                      <a:r>
                        <a:rPr lang="en-US" sz="1500" b="1" dirty="0" smtClean="0"/>
                        <a:t>Non-value added controls</a:t>
                      </a:r>
                      <a:endParaRPr lang="en-US" sz="1500" b="1" dirty="0" smtClean="0">
                        <a:latin typeface="+mn-lt"/>
                      </a:endParaRPr>
                    </a:p>
                  </a:txBody>
                  <a:tcPr marL="91434" marR="91434" marT="45709" marB="45709"/>
                </a:tc>
                <a:extLst>
                  <a:ext uri="{0D108BD9-81ED-4DB2-BD59-A6C34878D82A}">
                    <a16:rowId xmlns:a16="http://schemas.microsoft.com/office/drawing/2014/main" val="10008"/>
                  </a:ext>
                </a:extLst>
              </a:tr>
            </a:tbl>
          </a:graphicData>
        </a:graphic>
      </p:graphicFrame>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05049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5" name="Group 34"/>
          <p:cNvGrpSpPr>
            <a:grpSpLocks/>
          </p:cNvGrpSpPr>
          <p:nvPr/>
        </p:nvGrpSpPr>
        <p:grpSpPr bwMode="auto">
          <a:xfrm>
            <a:off x="2514600" y="2057400"/>
            <a:ext cx="3997325" cy="3557588"/>
            <a:chOff x="1937672" y="2478463"/>
            <a:chExt cx="3997905" cy="3838200"/>
          </a:xfrm>
        </p:grpSpPr>
        <p:sp>
          <p:nvSpPr>
            <p:cNvPr id="6" name="Oval 4"/>
            <p:cNvSpPr>
              <a:spLocks noChangeArrowheads="1"/>
            </p:cNvSpPr>
            <p:nvPr/>
          </p:nvSpPr>
          <p:spPr bwMode="auto">
            <a:xfrm>
              <a:off x="2660650" y="3163888"/>
              <a:ext cx="2549525" cy="24733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400" b="1" dirty="0">
                  <a:solidFill>
                    <a:schemeClr val="dk1"/>
                  </a:solidFill>
                  <a:latin typeface="+mj-lt"/>
                  <a:ea typeface="+mn-ea"/>
                  <a:cs typeface="+mn-cs"/>
                </a:rPr>
                <a:t>Core Project</a:t>
              </a:r>
            </a:p>
            <a:p>
              <a:pPr algn="ctr" eaLnBrk="0" hangingPunct="0">
                <a:defRPr/>
              </a:pPr>
              <a:r>
                <a:rPr lang="en-US" sz="1400" b="1" dirty="0">
                  <a:solidFill>
                    <a:schemeClr val="dk1"/>
                  </a:solidFill>
                  <a:latin typeface="+mj-lt"/>
                  <a:ea typeface="+mn-ea"/>
                  <a:cs typeface="+mn-cs"/>
                </a:rPr>
                <a:t>Team</a:t>
              </a:r>
            </a:p>
          </p:txBody>
        </p:sp>
        <p:sp>
          <p:nvSpPr>
            <p:cNvPr id="7" name="Oval 6"/>
            <p:cNvSpPr>
              <a:spLocks noChangeArrowheads="1"/>
            </p:cNvSpPr>
            <p:nvPr/>
          </p:nvSpPr>
          <p:spPr bwMode="auto">
            <a:xfrm>
              <a:off x="3624263" y="3195638"/>
              <a:ext cx="638175" cy="619125"/>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BA</a:t>
              </a:r>
            </a:p>
          </p:txBody>
        </p:sp>
        <p:sp>
          <p:nvSpPr>
            <p:cNvPr id="8" name="Oval 7"/>
            <p:cNvSpPr>
              <a:spLocks noChangeArrowheads="1"/>
            </p:cNvSpPr>
            <p:nvPr/>
          </p:nvSpPr>
          <p:spPr bwMode="auto">
            <a:xfrm>
              <a:off x="4256088" y="3449638"/>
              <a:ext cx="638175" cy="619125"/>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BA</a:t>
              </a:r>
            </a:p>
          </p:txBody>
        </p:sp>
        <p:sp>
          <p:nvSpPr>
            <p:cNvPr id="9" name="Oval 8"/>
            <p:cNvSpPr>
              <a:spLocks noChangeArrowheads="1"/>
            </p:cNvSpPr>
            <p:nvPr/>
          </p:nvSpPr>
          <p:spPr bwMode="auto">
            <a:xfrm>
              <a:off x="4281488" y="4700588"/>
              <a:ext cx="636587" cy="617537"/>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Tester</a:t>
              </a:r>
            </a:p>
          </p:txBody>
        </p:sp>
        <p:sp>
          <p:nvSpPr>
            <p:cNvPr id="10" name="Oval 9"/>
            <p:cNvSpPr>
              <a:spLocks noChangeArrowheads="1"/>
            </p:cNvSpPr>
            <p:nvPr/>
          </p:nvSpPr>
          <p:spPr bwMode="auto">
            <a:xfrm>
              <a:off x="3636963" y="4975225"/>
              <a:ext cx="636587" cy="619125"/>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Product</a:t>
              </a:r>
            </a:p>
            <a:p>
              <a:pPr algn="ctr" eaLnBrk="0" hangingPunct="0">
                <a:defRPr/>
              </a:pPr>
              <a:r>
                <a:rPr lang="en-US" sz="1000" b="1">
                  <a:solidFill>
                    <a:schemeClr val="dk1"/>
                  </a:solidFill>
                  <a:latin typeface="+mn-lt"/>
                  <a:ea typeface="+mn-ea"/>
                  <a:cs typeface="+mn-cs"/>
                </a:rPr>
                <a:t>Owner</a:t>
              </a:r>
            </a:p>
          </p:txBody>
        </p:sp>
        <p:sp>
          <p:nvSpPr>
            <p:cNvPr id="11" name="Oval 10"/>
            <p:cNvSpPr>
              <a:spLocks noChangeArrowheads="1"/>
            </p:cNvSpPr>
            <p:nvPr/>
          </p:nvSpPr>
          <p:spPr bwMode="auto">
            <a:xfrm>
              <a:off x="2984500" y="4702175"/>
              <a:ext cx="636588" cy="617538"/>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Developer</a:t>
              </a:r>
            </a:p>
          </p:txBody>
        </p:sp>
        <p:sp>
          <p:nvSpPr>
            <p:cNvPr id="12" name="Oval 11"/>
            <p:cNvSpPr>
              <a:spLocks noChangeArrowheads="1"/>
            </p:cNvSpPr>
            <p:nvPr/>
          </p:nvSpPr>
          <p:spPr bwMode="auto">
            <a:xfrm>
              <a:off x="2986088" y="3465513"/>
              <a:ext cx="636587" cy="619125"/>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Designer</a:t>
              </a:r>
            </a:p>
          </p:txBody>
        </p:sp>
        <p:sp>
          <p:nvSpPr>
            <p:cNvPr id="13" name="Oval 12"/>
            <p:cNvSpPr>
              <a:spLocks noChangeArrowheads="1"/>
            </p:cNvSpPr>
            <p:nvPr/>
          </p:nvSpPr>
          <p:spPr bwMode="auto">
            <a:xfrm>
              <a:off x="2716213" y="4083050"/>
              <a:ext cx="636587" cy="619125"/>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Developer</a:t>
              </a:r>
            </a:p>
          </p:txBody>
        </p:sp>
        <p:sp>
          <p:nvSpPr>
            <p:cNvPr id="14" name="Oval 13"/>
            <p:cNvSpPr>
              <a:spLocks noChangeArrowheads="1"/>
            </p:cNvSpPr>
            <p:nvPr/>
          </p:nvSpPr>
          <p:spPr bwMode="auto">
            <a:xfrm>
              <a:off x="4518025" y="4071938"/>
              <a:ext cx="636588" cy="617537"/>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PM</a:t>
              </a:r>
            </a:p>
          </p:txBody>
        </p:sp>
        <p:sp>
          <p:nvSpPr>
            <p:cNvPr id="15" name="Oval 14"/>
            <p:cNvSpPr>
              <a:spLocks noChangeArrowheads="1"/>
            </p:cNvSpPr>
            <p:nvPr/>
          </p:nvSpPr>
          <p:spPr bwMode="auto">
            <a:xfrm>
              <a:off x="3636963" y="2478463"/>
              <a:ext cx="636587" cy="6191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Release</a:t>
              </a:r>
            </a:p>
            <a:p>
              <a:pPr algn="ctr" eaLnBrk="0" hangingPunct="0">
                <a:defRPr/>
              </a:pPr>
              <a:r>
                <a:rPr lang="en-US" sz="1000" b="1" dirty="0">
                  <a:solidFill>
                    <a:schemeClr val="dk1"/>
                  </a:solidFill>
                  <a:latin typeface="+mn-lt"/>
                  <a:ea typeface="+mn-ea"/>
                  <a:cs typeface="+mn-cs"/>
                </a:rPr>
                <a:t>Manager</a:t>
              </a:r>
            </a:p>
          </p:txBody>
        </p:sp>
        <p:sp>
          <p:nvSpPr>
            <p:cNvPr id="16" name="Oval 15"/>
            <p:cNvSpPr>
              <a:spLocks noChangeArrowheads="1"/>
            </p:cNvSpPr>
            <p:nvPr/>
          </p:nvSpPr>
          <p:spPr bwMode="auto">
            <a:xfrm>
              <a:off x="4896891" y="3052763"/>
              <a:ext cx="638175" cy="6191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Capacity</a:t>
              </a:r>
            </a:p>
            <a:p>
              <a:pPr algn="ctr" eaLnBrk="0" hangingPunct="0">
                <a:defRPr/>
              </a:pPr>
              <a:r>
                <a:rPr lang="en-US" sz="1000" b="1" dirty="0">
                  <a:solidFill>
                    <a:schemeClr val="dk1"/>
                  </a:solidFill>
                  <a:latin typeface="+mn-lt"/>
                  <a:ea typeface="+mn-ea"/>
                  <a:cs typeface="+mn-cs"/>
                </a:rPr>
                <a:t>Planner</a:t>
              </a:r>
            </a:p>
          </p:txBody>
        </p:sp>
        <p:sp>
          <p:nvSpPr>
            <p:cNvPr id="17" name="Oval 16"/>
            <p:cNvSpPr>
              <a:spLocks noChangeArrowheads="1"/>
            </p:cNvSpPr>
            <p:nvPr/>
          </p:nvSpPr>
          <p:spPr bwMode="auto">
            <a:xfrm>
              <a:off x="5298990" y="4048125"/>
              <a:ext cx="636587" cy="6191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Prod.</a:t>
              </a:r>
            </a:p>
          </p:txBody>
        </p:sp>
        <p:sp>
          <p:nvSpPr>
            <p:cNvPr id="18" name="Oval 17"/>
            <p:cNvSpPr>
              <a:spLocks noChangeArrowheads="1"/>
            </p:cNvSpPr>
            <p:nvPr/>
          </p:nvSpPr>
          <p:spPr bwMode="auto">
            <a:xfrm>
              <a:off x="2325108" y="3048001"/>
              <a:ext cx="636587" cy="617537"/>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Architect</a:t>
              </a:r>
            </a:p>
          </p:txBody>
        </p:sp>
        <p:sp>
          <p:nvSpPr>
            <p:cNvPr id="19" name="Oval 18"/>
            <p:cNvSpPr>
              <a:spLocks noChangeArrowheads="1"/>
            </p:cNvSpPr>
            <p:nvPr/>
          </p:nvSpPr>
          <p:spPr bwMode="auto">
            <a:xfrm>
              <a:off x="2344448" y="5157788"/>
              <a:ext cx="636587" cy="6191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Tech</a:t>
              </a:r>
            </a:p>
            <a:p>
              <a:pPr algn="ctr" eaLnBrk="0" hangingPunct="0">
                <a:defRPr/>
              </a:pPr>
              <a:r>
                <a:rPr lang="en-US" sz="1000" b="1">
                  <a:solidFill>
                    <a:schemeClr val="dk1"/>
                  </a:solidFill>
                  <a:latin typeface="+mn-lt"/>
                  <a:ea typeface="+mn-ea"/>
                  <a:cs typeface="+mn-cs"/>
                </a:rPr>
                <a:t>Ops</a:t>
              </a:r>
            </a:p>
          </p:txBody>
        </p:sp>
        <p:sp>
          <p:nvSpPr>
            <p:cNvPr id="20" name="Oval 19"/>
            <p:cNvSpPr>
              <a:spLocks noChangeArrowheads="1"/>
            </p:cNvSpPr>
            <p:nvPr/>
          </p:nvSpPr>
          <p:spPr bwMode="auto">
            <a:xfrm>
              <a:off x="3636963" y="5697538"/>
              <a:ext cx="636587" cy="6191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Business</a:t>
              </a:r>
            </a:p>
            <a:p>
              <a:pPr algn="ctr" eaLnBrk="0" hangingPunct="0">
                <a:defRPr/>
              </a:pPr>
              <a:r>
                <a:rPr lang="en-US" sz="1000" b="1" dirty="0">
                  <a:solidFill>
                    <a:schemeClr val="dk1"/>
                  </a:solidFill>
                  <a:latin typeface="+mn-lt"/>
                  <a:ea typeface="+mn-ea"/>
                  <a:cs typeface="+mn-cs"/>
                </a:rPr>
                <a:t>Sponsor</a:t>
              </a:r>
            </a:p>
          </p:txBody>
        </p:sp>
        <p:sp>
          <p:nvSpPr>
            <p:cNvPr id="21" name="Oval 20"/>
            <p:cNvSpPr>
              <a:spLocks noChangeArrowheads="1"/>
            </p:cNvSpPr>
            <p:nvPr/>
          </p:nvSpPr>
          <p:spPr bwMode="auto">
            <a:xfrm>
              <a:off x="1937672" y="4124326"/>
              <a:ext cx="636588" cy="6191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DBA</a:t>
              </a:r>
            </a:p>
          </p:txBody>
        </p:sp>
        <p:sp>
          <p:nvSpPr>
            <p:cNvPr id="22" name="Oval 21"/>
            <p:cNvSpPr>
              <a:spLocks noChangeArrowheads="1"/>
            </p:cNvSpPr>
            <p:nvPr/>
          </p:nvSpPr>
          <p:spPr bwMode="auto">
            <a:xfrm>
              <a:off x="4908465" y="5137151"/>
              <a:ext cx="636587" cy="61912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Security</a:t>
              </a:r>
            </a:p>
          </p:txBody>
        </p:sp>
      </p:grpSp>
      <p:sp>
        <p:nvSpPr>
          <p:cNvPr id="33796" name="Line 2"/>
          <p:cNvSpPr>
            <a:spLocks noChangeShapeType="1"/>
          </p:cNvSpPr>
          <p:nvPr/>
        </p:nvSpPr>
        <p:spPr bwMode="auto">
          <a:xfrm flipV="1">
            <a:off x="2287588" y="1554163"/>
            <a:ext cx="5967412" cy="460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4" name="Oval 26"/>
          <p:cNvSpPr>
            <a:spLocks noChangeArrowheads="1"/>
          </p:cNvSpPr>
          <p:nvPr/>
        </p:nvSpPr>
        <p:spPr bwMode="auto">
          <a:xfrm>
            <a:off x="1676400" y="1295400"/>
            <a:ext cx="695325" cy="674688"/>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Product</a:t>
            </a:r>
          </a:p>
          <a:p>
            <a:pPr algn="ctr" eaLnBrk="0" hangingPunct="0">
              <a:defRPr/>
            </a:pPr>
            <a:r>
              <a:rPr lang="en-US" sz="1000" b="1" dirty="0">
                <a:solidFill>
                  <a:schemeClr val="dk1"/>
                </a:solidFill>
                <a:latin typeface="+mn-lt"/>
                <a:ea typeface="+mn-ea"/>
                <a:cs typeface="+mn-cs"/>
              </a:rPr>
              <a:t>Owner</a:t>
            </a:r>
          </a:p>
        </p:txBody>
      </p:sp>
      <p:sp>
        <p:nvSpPr>
          <p:cNvPr id="25" name="Oval 27"/>
          <p:cNvSpPr>
            <a:spLocks noChangeArrowheads="1"/>
          </p:cNvSpPr>
          <p:nvPr/>
        </p:nvSpPr>
        <p:spPr bwMode="auto">
          <a:xfrm>
            <a:off x="3505200" y="1295400"/>
            <a:ext cx="696912" cy="674688"/>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BA</a:t>
            </a:r>
          </a:p>
        </p:txBody>
      </p:sp>
      <p:sp>
        <p:nvSpPr>
          <p:cNvPr id="26" name="Oval 29"/>
          <p:cNvSpPr>
            <a:spLocks noChangeArrowheads="1"/>
          </p:cNvSpPr>
          <p:nvPr/>
        </p:nvSpPr>
        <p:spPr bwMode="auto">
          <a:xfrm>
            <a:off x="4419600" y="1295400"/>
            <a:ext cx="696912" cy="674687"/>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Designer</a:t>
            </a:r>
          </a:p>
        </p:txBody>
      </p:sp>
      <p:sp>
        <p:nvSpPr>
          <p:cNvPr id="27" name="Oval 30"/>
          <p:cNvSpPr>
            <a:spLocks noChangeArrowheads="1"/>
          </p:cNvSpPr>
          <p:nvPr/>
        </p:nvSpPr>
        <p:spPr bwMode="auto">
          <a:xfrm>
            <a:off x="5334000" y="1295400"/>
            <a:ext cx="696913" cy="674688"/>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Developer</a:t>
            </a:r>
          </a:p>
        </p:txBody>
      </p:sp>
      <p:sp>
        <p:nvSpPr>
          <p:cNvPr id="28" name="Oval 31"/>
          <p:cNvSpPr>
            <a:spLocks noChangeArrowheads="1"/>
          </p:cNvSpPr>
          <p:nvPr/>
        </p:nvSpPr>
        <p:spPr bwMode="auto">
          <a:xfrm>
            <a:off x="6324600" y="1295400"/>
            <a:ext cx="696913" cy="674688"/>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dirty="0">
                <a:solidFill>
                  <a:schemeClr val="dk1"/>
                </a:solidFill>
                <a:latin typeface="+mn-lt"/>
                <a:ea typeface="+mn-ea"/>
                <a:cs typeface="+mn-cs"/>
              </a:rPr>
              <a:t>Tester</a:t>
            </a:r>
          </a:p>
        </p:txBody>
      </p:sp>
      <p:sp>
        <p:nvSpPr>
          <p:cNvPr id="29" name="Rectangle 32"/>
          <p:cNvSpPr>
            <a:spLocks noChangeArrowheads="1"/>
          </p:cNvSpPr>
          <p:nvPr/>
        </p:nvSpPr>
        <p:spPr bwMode="auto">
          <a:xfrm>
            <a:off x="315913" y="1286560"/>
            <a:ext cx="1436687" cy="646331"/>
          </a:xfrm>
          <a:prstGeom prst="rect">
            <a:avLst/>
          </a:prstGeom>
          <a:noFill/>
          <a:ln w="9525">
            <a:noFill/>
            <a:miter lim="800000"/>
            <a:headEnd/>
            <a:tailEnd/>
          </a:ln>
        </p:spPr>
        <p:txBody>
          <a:bodyPr wrap="square" anchor="ctr">
            <a:spAutoFit/>
          </a:bodyPr>
          <a:lstStyle/>
          <a:p>
            <a:pPr>
              <a:defRPr/>
            </a:pPr>
            <a:r>
              <a:rPr lang="en-US" b="1" dirty="0">
                <a:solidFill>
                  <a:srgbClr val="99CC00"/>
                </a:solidFill>
                <a:latin typeface="+mj-lt"/>
                <a:ea typeface="+mn-ea"/>
                <a:cs typeface="+mn-cs"/>
              </a:rPr>
              <a:t>Traditional Silos</a:t>
            </a:r>
          </a:p>
        </p:txBody>
      </p:sp>
      <p:sp>
        <p:nvSpPr>
          <p:cNvPr id="30" name="Rectangle 33"/>
          <p:cNvSpPr>
            <a:spLocks noChangeArrowheads="1"/>
          </p:cNvSpPr>
          <p:nvPr/>
        </p:nvSpPr>
        <p:spPr bwMode="auto">
          <a:xfrm>
            <a:off x="315913" y="2495550"/>
            <a:ext cx="2282825" cy="1600200"/>
          </a:xfrm>
          <a:prstGeom prst="rect">
            <a:avLst/>
          </a:prstGeom>
          <a:noFill/>
          <a:ln w="9525" algn="ctr">
            <a:noFill/>
            <a:miter lim="800000"/>
            <a:headEnd/>
            <a:tailEnd/>
          </a:ln>
        </p:spPr>
        <p:txBody>
          <a:bodyPr anchor="ctr">
            <a:spAutoFit/>
          </a:bodyPr>
          <a:lstStyle/>
          <a:p>
            <a:pPr>
              <a:defRPr/>
            </a:pPr>
            <a:r>
              <a:rPr lang="en-US" b="1" dirty="0">
                <a:solidFill>
                  <a:srgbClr val="99CC00"/>
                </a:solidFill>
                <a:latin typeface="+mj-lt"/>
                <a:ea typeface="+mn-ea"/>
                <a:cs typeface="+mn-cs"/>
              </a:rPr>
              <a:t>Integrated Agile Team</a:t>
            </a:r>
          </a:p>
          <a:p>
            <a:pPr>
              <a:defRPr/>
            </a:pPr>
            <a:endParaRPr lang="en-US" sz="1600" b="1" dirty="0">
              <a:solidFill>
                <a:srgbClr val="99CC00"/>
              </a:solidFill>
              <a:latin typeface="+mj-lt"/>
              <a:ea typeface="+mn-ea"/>
              <a:cs typeface="+mn-cs"/>
            </a:endParaRPr>
          </a:p>
          <a:p>
            <a:pPr>
              <a:defRPr/>
            </a:pPr>
            <a:r>
              <a:rPr lang="en-US" sz="1600" dirty="0">
                <a:latin typeface="+mj-lt"/>
                <a:ea typeface="+mn-ea"/>
                <a:cs typeface="+mn-cs"/>
              </a:rPr>
              <a:t>The Core Project Team ideally  consists of </a:t>
            </a:r>
            <a:r>
              <a:rPr lang="en-US" sz="1600" b="1" dirty="0">
                <a:latin typeface="+mj-lt"/>
                <a:ea typeface="+mn-ea"/>
                <a:cs typeface="+mn-cs"/>
              </a:rPr>
              <a:t>5-9 (7 plus or minus 2)</a:t>
            </a:r>
            <a:r>
              <a:rPr lang="en-US" sz="1600" dirty="0">
                <a:latin typeface="+mj-lt"/>
                <a:ea typeface="+mn-ea"/>
                <a:cs typeface="+mn-cs"/>
              </a:rPr>
              <a:t> members.</a:t>
            </a:r>
          </a:p>
        </p:txBody>
      </p:sp>
      <p:sp>
        <p:nvSpPr>
          <p:cNvPr id="31" name="Oval 35"/>
          <p:cNvSpPr>
            <a:spLocks noChangeArrowheads="1"/>
          </p:cNvSpPr>
          <p:nvPr/>
        </p:nvSpPr>
        <p:spPr bwMode="auto">
          <a:xfrm>
            <a:off x="2590800" y="1295400"/>
            <a:ext cx="696912" cy="674688"/>
          </a:xfrm>
          <a:prstGeom prst="ellipse">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000" b="1">
                <a:solidFill>
                  <a:schemeClr val="dk1"/>
                </a:solidFill>
                <a:latin typeface="+mn-lt"/>
                <a:ea typeface="+mn-ea"/>
                <a:cs typeface="+mn-cs"/>
              </a:rPr>
              <a:t>PM</a:t>
            </a:r>
          </a:p>
        </p:txBody>
      </p:sp>
      <p:sp>
        <p:nvSpPr>
          <p:cNvPr id="32" name="Text Box 22"/>
          <p:cNvSpPr txBox="1">
            <a:spLocks noChangeArrowheads="1"/>
          </p:cNvSpPr>
          <p:nvPr/>
        </p:nvSpPr>
        <p:spPr bwMode="auto">
          <a:xfrm>
            <a:off x="6053138" y="3063875"/>
            <a:ext cx="1381125" cy="523875"/>
          </a:xfrm>
          <a:prstGeom prst="rect">
            <a:avLst/>
          </a:prstGeom>
          <a:noFill/>
          <a:ln w="9525" algn="ctr">
            <a:noFill/>
            <a:miter lim="800000"/>
            <a:headEnd/>
            <a:tailEnd/>
          </a:ln>
        </p:spPr>
        <p:txBody>
          <a:bodyPr wrap="none" lIns="320040">
            <a:spAutoFit/>
          </a:bodyPr>
          <a:lstStyle/>
          <a:p>
            <a:pPr>
              <a:defRPr/>
            </a:pPr>
            <a:r>
              <a:rPr lang="en-US" sz="1400" b="1" dirty="0">
                <a:latin typeface="+mj-lt"/>
                <a:ea typeface="+mn-ea"/>
                <a:cs typeface="+mn-cs"/>
              </a:rPr>
              <a:t>Extended</a:t>
            </a:r>
          </a:p>
          <a:p>
            <a:pPr>
              <a:defRPr/>
            </a:pPr>
            <a:r>
              <a:rPr lang="en-US" sz="1400" b="1" dirty="0">
                <a:latin typeface="+mj-lt"/>
                <a:ea typeface="+mn-ea"/>
                <a:cs typeface="+mn-cs"/>
              </a:rPr>
              <a:t>Project Team</a:t>
            </a:r>
          </a:p>
        </p:txBody>
      </p:sp>
      <p:cxnSp>
        <p:nvCxnSpPr>
          <p:cNvPr id="33" name="Straight Connector 32"/>
          <p:cNvCxnSpPr/>
          <p:nvPr/>
        </p:nvCxnSpPr>
        <p:spPr>
          <a:xfrm flipV="1">
            <a:off x="354013" y="2033588"/>
            <a:ext cx="7932737" cy="33337"/>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2"/>
          <p:cNvSpPr txBox="1">
            <a:spLocks noChangeArrowheads="1"/>
          </p:cNvSpPr>
          <p:nvPr/>
        </p:nvSpPr>
        <p:spPr>
          <a:xfrm>
            <a:off x="304800" y="228600"/>
            <a:ext cx="5562600" cy="546100"/>
          </a:xfrm>
          <a:prstGeom prst="rect">
            <a:avLst/>
          </a:prstGeom>
        </p:spPr>
        <p:txBody>
          <a:bodyPr/>
          <a:lstStyle/>
          <a:p>
            <a:pPr>
              <a:defRPr/>
            </a:pPr>
            <a:r>
              <a:rPr lang="en-US" sz="2800" kern="0" dirty="0">
                <a:solidFill>
                  <a:srgbClr val="FFFFFF"/>
                </a:solidFill>
                <a:latin typeface="+mj-lt"/>
                <a:ea typeface="+mj-ea"/>
                <a:cs typeface="+mj-cs"/>
              </a:rPr>
              <a:t>Flexible Formal Structure</a:t>
            </a:r>
          </a:p>
        </p:txBody>
      </p:sp>
      <p:pic>
        <p:nvPicPr>
          <p:cNvPr id="36" name="Picture 3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4255551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a:t>
            </a:r>
            <a:endParaRPr lang="en-US" dirty="0"/>
          </a:p>
        </p:txBody>
      </p:sp>
      <p:pic>
        <p:nvPicPr>
          <p:cNvPr id="3" name="Picture 2"/>
          <p:cNvPicPr>
            <a:picLocks noChangeAspect="1"/>
          </p:cNvPicPr>
          <p:nvPr/>
        </p:nvPicPr>
        <p:blipFill>
          <a:blip r:embed="rId2"/>
          <a:stretch>
            <a:fillRect/>
          </a:stretch>
        </p:blipFill>
        <p:spPr>
          <a:xfrm>
            <a:off x="152400" y="990600"/>
            <a:ext cx="6721813" cy="5014686"/>
          </a:xfrm>
          <a:prstGeom prst="rect">
            <a:avLst/>
          </a:prstGeom>
        </p:spPr>
      </p:pic>
      <p:pic>
        <p:nvPicPr>
          <p:cNvPr id="6" name="Picture 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2831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228600" y="152400"/>
            <a:ext cx="5562600" cy="546100"/>
          </a:xfrm>
        </p:spPr>
        <p:txBody>
          <a:bodyPr vert="horz" wrap="square" lIns="91440" tIns="45720" rIns="91440" bIns="45720" numCol="1" anchor="t" anchorCtr="0" compatLnSpc="1">
            <a:prstTxWarp prst="textNoShape">
              <a:avLst/>
            </a:prstTxWarp>
            <a:normAutofit fontScale="90000"/>
          </a:bodyPr>
          <a:lstStyle/>
          <a:p>
            <a:r>
              <a:rPr lang="en-US" dirty="0" smtClean="0">
                <a:solidFill>
                  <a:srgbClr val="FFFFFF"/>
                </a:solidFill>
                <a:latin typeface="Calibri" charset="0"/>
              </a:rPr>
              <a:t>Organic </a:t>
            </a:r>
            <a:r>
              <a:rPr lang="en-US" dirty="0">
                <a:solidFill>
                  <a:srgbClr val="FFFFFF"/>
                </a:solidFill>
                <a:latin typeface="Calibri" charset="0"/>
              </a:rPr>
              <a:t>Teams</a:t>
            </a:r>
          </a:p>
        </p:txBody>
      </p:sp>
      <p:sp>
        <p:nvSpPr>
          <p:cNvPr id="737283" name="Rectangle 3"/>
          <p:cNvSpPr>
            <a:spLocks noGrp="1" noChangeArrowheads="1"/>
          </p:cNvSpPr>
          <p:nvPr>
            <p:ph type="body" idx="1"/>
          </p:nvPr>
        </p:nvSpPr>
        <p:spPr>
          <a:xfrm>
            <a:off x="2925763" y="1311275"/>
            <a:ext cx="4237037" cy="4341813"/>
          </a:xfrm>
        </p:spPr>
        <p:txBody>
          <a:bodyPr/>
          <a:lstStyle/>
          <a:p>
            <a:pPr marL="230188" indent="-230188">
              <a:lnSpc>
                <a:spcPct val="90000"/>
              </a:lnSpc>
              <a:buFontTx/>
              <a:buNone/>
              <a:defRPr/>
            </a:pPr>
            <a:r>
              <a:rPr lang="en-US" sz="2400" b="1" dirty="0">
                <a:solidFill>
                  <a:srgbClr val="99CC00"/>
                </a:solidFill>
                <a:latin typeface="+mj-lt"/>
                <a:ea typeface="+mn-ea"/>
                <a:cs typeface="Arial" charset="0"/>
              </a:rPr>
              <a:t>Objectives:</a:t>
            </a:r>
          </a:p>
          <a:p>
            <a:pPr marL="230188" indent="-230188">
              <a:lnSpc>
                <a:spcPct val="90000"/>
              </a:lnSpc>
              <a:defRPr/>
            </a:pPr>
            <a:r>
              <a:rPr lang="en-US" sz="1600" dirty="0">
                <a:ea typeface="+mn-ea"/>
              </a:rPr>
              <a:t>Structure and build self-organizing agile teams based on </a:t>
            </a:r>
            <a:r>
              <a:rPr lang="en-US" sz="1600" dirty="0" smtClean="0">
                <a:ea typeface="+mn-ea"/>
              </a:rPr>
              <a:t>an </a:t>
            </a:r>
            <a:r>
              <a:rPr lang="en-US" sz="1600" dirty="0">
                <a:ea typeface="+mn-ea"/>
              </a:rPr>
              <a:t>organic CAS model</a:t>
            </a:r>
          </a:p>
          <a:p>
            <a:pPr marL="230188" indent="-230188">
              <a:lnSpc>
                <a:spcPct val="90000"/>
              </a:lnSpc>
              <a:defRPr/>
            </a:pPr>
            <a:r>
              <a:rPr lang="en-US" sz="1600" dirty="0">
                <a:ea typeface="+mn-ea"/>
              </a:rPr>
              <a:t>Integrate them effectively into the larger enterprise</a:t>
            </a:r>
            <a:r>
              <a:rPr lang="en-US" sz="1200" dirty="0">
                <a:ea typeface="+mn-ea"/>
              </a:rPr>
              <a:t> </a:t>
            </a:r>
          </a:p>
          <a:p>
            <a:pPr marL="230188" indent="-230188">
              <a:lnSpc>
                <a:spcPct val="90000"/>
              </a:lnSpc>
              <a:buFont typeface="Arial" pitchFamily="34" charset="0"/>
              <a:buNone/>
              <a:defRPr/>
            </a:pPr>
            <a:endParaRPr lang="en-US" sz="2400" b="1" dirty="0" smtClean="0">
              <a:solidFill>
                <a:srgbClr val="99CC00"/>
              </a:solidFill>
              <a:latin typeface="+mj-lt"/>
              <a:ea typeface="+mn-ea"/>
              <a:cs typeface="Arial" charset="0"/>
            </a:endParaRPr>
          </a:p>
          <a:p>
            <a:pPr marL="230188" indent="-230188">
              <a:lnSpc>
                <a:spcPct val="90000"/>
              </a:lnSpc>
              <a:buFont typeface="Arial" pitchFamily="34" charset="0"/>
              <a:buNone/>
              <a:defRPr/>
            </a:pPr>
            <a:r>
              <a:rPr lang="en-US" sz="2400" b="1" dirty="0" smtClean="0">
                <a:solidFill>
                  <a:srgbClr val="99CC00"/>
                </a:solidFill>
                <a:latin typeface="+mj-lt"/>
                <a:ea typeface="+mn-ea"/>
                <a:cs typeface="Arial" charset="0"/>
              </a:rPr>
              <a:t>Key </a:t>
            </a:r>
            <a:r>
              <a:rPr lang="en-US" sz="2400" b="1" dirty="0">
                <a:solidFill>
                  <a:srgbClr val="99CC00"/>
                </a:solidFill>
                <a:latin typeface="+mj-lt"/>
                <a:ea typeface="+mn-ea"/>
                <a:cs typeface="Arial" charset="0"/>
              </a:rPr>
              <a:t>Implications:</a:t>
            </a:r>
          </a:p>
          <a:p>
            <a:pPr marL="230188" indent="-230188">
              <a:lnSpc>
                <a:spcPct val="90000"/>
              </a:lnSpc>
              <a:defRPr/>
            </a:pPr>
            <a:r>
              <a:rPr lang="en-US" sz="1600" dirty="0">
                <a:ea typeface="+mn-ea"/>
              </a:rPr>
              <a:t>View agile teams as organic CAS </a:t>
            </a:r>
          </a:p>
          <a:p>
            <a:pPr marL="230188" indent="-230188">
              <a:lnSpc>
                <a:spcPct val="90000"/>
              </a:lnSpc>
              <a:defRPr/>
            </a:pPr>
            <a:r>
              <a:rPr lang="en-US" sz="1600" dirty="0">
                <a:ea typeface="+mn-ea"/>
              </a:rPr>
              <a:t>Recognize the difference between formal and informal team structures and structure agile teams accordingly </a:t>
            </a:r>
          </a:p>
          <a:p>
            <a:pPr marL="230188" indent="-230188">
              <a:lnSpc>
                <a:spcPct val="90000"/>
              </a:lnSpc>
              <a:defRPr/>
            </a:pPr>
            <a:r>
              <a:rPr lang="en-US" sz="1600" dirty="0">
                <a:ea typeface="+mn-ea"/>
              </a:rPr>
              <a:t>Mold groups of individuals into high-performance agile teams</a:t>
            </a:r>
          </a:p>
          <a:p>
            <a:pPr marL="230188" indent="-230188">
              <a:lnSpc>
                <a:spcPct val="90000"/>
              </a:lnSpc>
              <a:defRPr/>
            </a:pPr>
            <a:r>
              <a:rPr lang="en-US" sz="1600" dirty="0">
                <a:ea typeface="+mn-ea"/>
              </a:rPr>
              <a:t>Integrate these teams into the larger agile enterprise</a:t>
            </a:r>
          </a:p>
        </p:txBody>
      </p:sp>
      <p:pic>
        <p:nvPicPr>
          <p:cNvPr id="32772" name="Picture 4" descr="OrganicTeams_ins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563" y="1196975"/>
            <a:ext cx="210185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289" name="Text Box 9"/>
          <p:cNvSpPr txBox="1">
            <a:spLocks noChangeArrowheads="1"/>
          </p:cNvSpPr>
          <p:nvPr/>
        </p:nvSpPr>
        <p:spPr bwMode="auto">
          <a:xfrm>
            <a:off x="357188" y="3586163"/>
            <a:ext cx="2393950" cy="2493962"/>
          </a:xfrm>
          <a:prstGeom prst="rect">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63500" dist="20000" dir="5400000" rotWithShape="0">
              <a:srgbClr val="000000">
                <a:alpha val="37999"/>
              </a:srgbClr>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ja-JP" altLang="en-US" sz="1300" i="1">
                <a:latin typeface="Cambria" charset="0"/>
              </a:rPr>
              <a:t>“</a:t>
            </a:r>
            <a:r>
              <a:rPr lang="en-US" sz="1300" i="1">
                <a:latin typeface="Cambria" charset="0"/>
              </a:rPr>
              <a:t>Skillful managers understand the interdependence between design and emergence.  They know that in today</a:t>
            </a:r>
            <a:r>
              <a:rPr lang="ja-JP" altLang="en-US" sz="1300" i="1">
                <a:latin typeface="Cambria" charset="0"/>
              </a:rPr>
              <a:t>’</a:t>
            </a:r>
            <a:r>
              <a:rPr lang="en-US" sz="1300" i="1">
                <a:latin typeface="Cambria" charset="0"/>
              </a:rPr>
              <a:t>s turbulent business environment, their challenge is to find the right balance between the creativity of emergence and the stability of design.</a:t>
            </a:r>
            <a:r>
              <a:rPr lang="ja-JP" altLang="en-US" sz="1300" i="1">
                <a:latin typeface="Cambria" charset="0"/>
              </a:rPr>
              <a:t>”</a:t>
            </a:r>
            <a:endParaRPr lang="en-US" sz="1300" i="1">
              <a:latin typeface="Cambria" charset="0"/>
            </a:endParaRPr>
          </a:p>
          <a:p>
            <a:pPr eaLnBrk="1" hangingPunct="1"/>
            <a:endParaRPr lang="en-US" sz="1300">
              <a:latin typeface="Cambria" charset="0"/>
            </a:endParaRPr>
          </a:p>
          <a:p>
            <a:pPr eaLnBrk="1" hangingPunct="1"/>
            <a:r>
              <a:rPr lang="en-US" sz="1300" b="1">
                <a:latin typeface="Cambria" charset="0"/>
              </a:rPr>
              <a:t>Fritjof Capra</a:t>
            </a:r>
            <a:r>
              <a:rPr lang="en-US" sz="1300" b="1" i="1">
                <a:latin typeface="Cambria" charset="0"/>
              </a:rPr>
              <a:t>, The Hidden Connections</a:t>
            </a:r>
          </a:p>
        </p:txBody>
      </p:sp>
      <p:sp>
        <p:nvSpPr>
          <p:cNvPr id="6" name="Slide Number Placeholder 3"/>
          <p:cNvSpPr>
            <a:spLocks noGrp="1"/>
          </p:cNvSpPr>
          <p:nvPr>
            <p:ph type="sldNum" sz="quarter" idx="10"/>
          </p:nvPr>
        </p:nvSpPr>
        <p:spPr>
          <a:xfrm>
            <a:off x="407988" y="6367463"/>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55380D-E4BA-C349-9A96-56C6BF42DAEE}" type="slidenum">
              <a:rPr lang="en-US">
                <a:solidFill>
                  <a:schemeClr val="bg1"/>
                </a:solidFill>
                <a:latin typeface="Cambria" charset="0"/>
              </a:rPr>
              <a:pPr eaLnBrk="1" hangingPunct="1"/>
              <a:t>30</a:t>
            </a:fld>
            <a:endParaRPr lang="en-US">
              <a:solidFill>
                <a:schemeClr val="bg1"/>
              </a:solidFill>
              <a:latin typeface="Cambria" charset="0"/>
            </a:endParaRPr>
          </a:p>
        </p:txBody>
      </p:sp>
      <p:pic>
        <p:nvPicPr>
          <p:cNvPr id="8" name="Picture 7"/>
          <p:cNvPicPr>
            <a:picLocks noChangeAspect="1"/>
          </p:cNvPicPr>
          <p:nvPr/>
        </p:nvPicPr>
        <p:blipFill>
          <a:blip r:embed="rId4"/>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6949599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381000" y="228600"/>
            <a:ext cx="5562600" cy="546100"/>
          </a:xfrm>
        </p:spPr>
        <p:txBody>
          <a:bodyPr>
            <a:normAutofit fontScale="90000"/>
          </a:bodyPr>
          <a:lstStyle/>
          <a:p>
            <a:pPr>
              <a:defRPr/>
            </a:pPr>
            <a:r>
              <a:rPr lang="en-US" dirty="0">
                <a:ea typeface="+mj-ea"/>
              </a:rPr>
              <a:t>Encourage Diversified Roles</a:t>
            </a:r>
          </a:p>
        </p:txBody>
      </p:sp>
      <p:sp>
        <p:nvSpPr>
          <p:cNvPr id="770051" name="Rectangle 3"/>
          <p:cNvSpPr>
            <a:spLocks noGrp="1" noChangeArrowheads="1"/>
          </p:cNvSpPr>
          <p:nvPr>
            <p:ph type="body" idx="1"/>
          </p:nvPr>
        </p:nvSpPr>
        <p:spPr>
          <a:xfrm>
            <a:off x="457200" y="1219200"/>
            <a:ext cx="6629400" cy="2667000"/>
          </a:xfrm>
        </p:spPr>
        <p:txBody>
          <a:bodyPr vert="horz" wrap="square" lIns="91440" tIns="45720" rIns="91440" bIns="45720" numCol="1" anchor="t" anchorCtr="0" compatLnSpc="1">
            <a:prstTxWarp prst="textNoShape">
              <a:avLst/>
            </a:prstTxWarp>
            <a:normAutofit lnSpcReduction="10000"/>
          </a:bodyPr>
          <a:lstStyle/>
          <a:p>
            <a:pPr marL="0" indent="0">
              <a:spcBef>
                <a:spcPts val="1800"/>
              </a:spcBef>
              <a:buFont typeface="Arial" charset="0"/>
              <a:buNone/>
            </a:pPr>
            <a:r>
              <a:rPr lang="en-US" sz="2400" dirty="0">
                <a:latin typeface="Cambria" charset="0"/>
              </a:rPr>
              <a:t>Define roles holistically so that team members can develop into </a:t>
            </a:r>
            <a:r>
              <a:rPr lang="en-US" sz="2400" i="1" dirty="0">
                <a:solidFill>
                  <a:srgbClr val="99CC00"/>
                </a:solidFill>
                <a:latin typeface="Cambria" charset="0"/>
                <a:cs typeface="Times New Roman" charset="0"/>
              </a:rPr>
              <a:t>Generalizing Specialists </a:t>
            </a:r>
            <a:r>
              <a:rPr lang="en-US" sz="2400" i="1" dirty="0">
                <a:latin typeface="Cambria" charset="0"/>
                <a:cs typeface="Times New Roman" charset="0"/>
              </a:rPr>
              <a:t>(or </a:t>
            </a:r>
            <a:r>
              <a:rPr lang="en-US" sz="2400" i="1" dirty="0" err="1">
                <a:solidFill>
                  <a:srgbClr val="99CC00"/>
                </a:solidFill>
                <a:latin typeface="Cambria" charset="0"/>
                <a:cs typeface="Times New Roman" charset="0"/>
              </a:rPr>
              <a:t>Versatilists</a:t>
            </a:r>
            <a:r>
              <a:rPr lang="en-US" sz="2400" i="1" dirty="0">
                <a:latin typeface="Cambria" charset="0"/>
                <a:cs typeface="Times New Roman" charset="0"/>
              </a:rPr>
              <a:t>):</a:t>
            </a:r>
            <a:r>
              <a:rPr lang="en-US" sz="2400" dirty="0">
                <a:latin typeface="Cambria" charset="0"/>
              </a:rPr>
              <a:t>  </a:t>
            </a:r>
            <a:endParaRPr lang="en-US" sz="2000" dirty="0">
              <a:latin typeface="Cambria" charset="0"/>
            </a:endParaRPr>
          </a:p>
          <a:p>
            <a:pPr marL="0" indent="0">
              <a:spcBef>
                <a:spcPts val="1800"/>
              </a:spcBef>
              <a:buFont typeface="Arial" charset="0"/>
              <a:buNone/>
            </a:pPr>
            <a:r>
              <a:rPr lang="ja-JP" altLang="en-US" sz="2400" b="1" dirty="0">
                <a:solidFill>
                  <a:srgbClr val="99CC00"/>
                </a:solidFill>
                <a:latin typeface="Calibri" charset="0"/>
              </a:rPr>
              <a:t>“</a:t>
            </a:r>
            <a:r>
              <a:rPr lang="en-US" sz="2400" b="1" dirty="0">
                <a:solidFill>
                  <a:srgbClr val="99CC00"/>
                </a:solidFill>
                <a:latin typeface="Calibri" charset="0"/>
              </a:rPr>
              <a:t>Generalizing Specialist</a:t>
            </a:r>
            <a:r>
              <a:rPr lang="ja-JP" altLang="en-US" sz="2400" b="1" dirty="0">
                <a:solidFill>
                  <a:srgbClr val="99CC00"/>
                </a:solidFill>
                <a:latin typeface="Calibri" charset="0"/>
              </a:rPr>
              <a:t>”</a:t>
            </a:r>
            <a:r>
              <a:rPr lang="en-US" sz="2400" b="1" dirty="0">
                <a:solidFill>
                  <a:srgbClr val="99CC00"/>
                </a:solidFill>
                <a:latin typeface="Calibri" charset="0"/>
              </a:rPr>
              <a:t> </a:t>
            </a:r>
            <a:br>
              <a:rPr lang="en-US" sz="2400" b="1" dirty="0">
                <a:solidFill>
                  <a:srgbClr val="99CC00"/>
                </a:solidFill>
                <a:latin typeface="Calibri" charset="0"/>
              </a:rPr>
            </a:br>
            <a:r>
              <a:rPr lang="en-US" sz="2000" dirty="0">
                <a:latin typeface="Cambria" charset="0"/>
              </a:rPr>
              <a:t>Someone with one or more specialties who actively seeks to gain new skills in existing specialties, as well as in other areas.</a:t>
            </a:r>
            <a:endParaRPr lang="en-US" sz="2000" i="1" dirty="0">
              <a:latin typeface="Cambria" charset="0"/>
            </a:endParaRPr>
          </a:p>
          <a:p>
            <a:pPr marL="0" indent="0">
              <a:spcBef>
                <a:spcPts val="1800"/>
              </a:spcBef>
              <a:buFont typeface="Arial" charset="0"/>
              <a:buChar char="•"/>
            </a:pPr>
            <a:endParaRPr lang="en-US" sz="2000" dirty="0">
              <a:latin typeface="Cambria" charset="0"/>
            </a:endParaRPr>
          </a:p>
        </p:txBody>
      </p:sp>
      <p:sp>
        <p:nvSpPr>
          <p:cNvPr id="4" name="Slide Number Placeholder 3"/>
          <p:cNvSpPr>
            <a:spLocks noGrp="1"/>
          </p:cNvSpPr>
          <p:nvPr>
            <p:ph type="sldNum" sz="quarter" idx="10"/>
          </p:nvPr>
        </p:nvSpPr>
        <p:spPr>
          <a:xfrm>
            <a:off x="407988" y="6367463"/>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0A01A5C-FFDC-5543-8B4C-533288752379}" type="slidenum">
              <a:rPr lang="en-US">
                <a:solidFill>
                  <a:schemeClr val="bg1"/>
                </a:solidFill>
                <a:latin typeface="Cambria" charset="0"/>
              </a:rPr>
              <a:pPr eaLnBrk="1" hangingPunct="1"/>
              <a:t>31</a:t>
            </a:fld>
            <a:endParaRPr lang="en-US">
              <a:solidFill>
                <a:schemeClr val="bg1"/>
              </a:solidFill>
              <a:latin typeface="Cambria" charset="0"/>
            </a:endParaRPr>
          </a:p>
        </p:txBody>
      </p:sp>
      <p:sp>
        <p:nvSpPr>
          <p:cNvPr id="5" name="Rectangle 4"/>
          <p:cNvSpPr>
            <a:spLocks noChangeArrowheads="1"/>
          </p:cNvSpPr>
          <p:nvPr/>
        </p:nvSpPr>
        <p:spPr bwMode="auto">
          <a:xfrm>
            <a:off x="381001" y="4038600"/>
            <a:ext cx="6781800" cy="1476375"/>
          </a:xfrm>
          <a:prstGeom prst="rect">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63500" dist="20000" dir="5400000" rotWithShape="0">
              <a:srgbClr val="000000">
                <a:alpha val="37999"/>
              </a:srgbClr>
            </a:outerShdw>
          </a:effectLst>
        </p:spPr>
        <p:txBody>
          <a:bodyPr wrap="square">
            <a:spAutoFit/>
          </a:bodyPr>
          <a:lstStyle/>
          <a:p>
            <a:r>
              <a:rPr lang="en-US" i="1" dirty="0">
                <a:solidFill>
                  <a:srgbClr val="000000"/>
                </a:solidFill>
                <a:latin typeface="Cambria" charset="0"/>
              </a:rPr>
              <a:t>A generalizing specialist is more than just a generalist.  A generalist is a jack-of-all-trades but a master of none, whereas a generalizing specialist is a jack-of-all-trades and master of a few</a:t>
            </a:r>
            <a:r>
              <a:rPr lang="ja-JP" altLang="en-US" i="1" dirty="0">
                <a:solidFill>
                  <a:srgbClr val="000000"/>
                </a:solidFill>
                <a:latin typeface="Cambria" charset="0"/>
              </a:rPr>
              <a:t>”</a:t>
            </a:r>
            <a:endParaRPr lang="en-US" i="1" dirty="0">
              <a:solidFill>
                <a:srgbClr val="000000"/>
              </a:solidFill>
              <a:latin typeface="Cambria" charset="0"/>
            </a:endParaRPr>
          </a:p>
          <a:p>
            <a:endParaRPr lang="en-US" i="1" dirty="0">
              <a:solidFill>
                <a:srgbClr val="000000"/>
              </a:solidFill>
              <a:latin typeface="Cambria" charset="0"/>
            </a:endParaRPr>
          </a:p>
          <a:p>
            <a:r>
              <a:rPr lang="en-US" i="1" dirty="0">
                <a:solidFill>
                  <a:srgbClr val="000000"/>
                </a:solidFill>
                <a:latin typeface="Cambria" charset="0"/>
              </a:rPr>
              <a:t> </a:t>
            </a:r>
            <a:r>
              <a:rPr lang="en-US" b="1" i="1" dirty="0">
                <a:solidFill>
                  <a:srgbClr val="000000"/>
                </a:solidFill>
                <a:latin typeface="Cambria" charset="0"/>
              </a:rPr>
              <a:t>Scott Ambler</a:t>
            </a:r>
            <a:r>
              <a:rPr lang="en-US" b="1" dirty="0">
                <a:solidFill>
                  <a:srgbClr val="000000"/>
                </a:solidFill>
                <a:latin typeface="Cambria" charset="0"/>
              </a:rPr>
              <a:t>  </a:t>
            </a:r>
          </a:p>
        </p:txBody>
      </p:sp>
      <p:pic>
        <p:nvPicPr>
          <p:cNvPr id="7" name="Picture 6"/>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597180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457200" y="228600"/>
            <a:ext cx="5562600" cy="546100"/>
          </a:xfrm>
        </p:spPr>
        <p:txBody>
          <a:bodyPr vert="horz" wrap="square" lIns="91440" tIns="45720" rIns="91440" bIns="45720" numCol="1" anchor="t" anchorCtr="0" compatLnSpc="1">
            <a:prstTxWarp prst="textNoShape">
              <a:avLst/>
            </a:prstTxWarp>
            <a:normAutofit fontScale="90000"/>
          </a:bodyPr>
          <a:lstStyle/>
          <a:p>
            <a:r>
              <a:rPr lang="en-US" dirty="0" smtClean="0">
                <a:solidFill>
                  <a:srgbClr val="FFFFFF"/>
                </a:solidFill>
                <a:latin typeface="Calibri" charset="0"/>
              </a:rPr>
              <a:t>Guiding </a:t>
            </a:r>
            <a:r>
              <a:rPr lang="en-US" dirty="0">
                <a:solidFill>
                  <a:srgbClr val="FFFFFF"/>
                </a:solidFill>
                <a:latin typeface="Calibri" charset="0"/>
              </a:rPr>
              <a:t>Vision</a:t>
            </a:r>
          </a:p>
        </p:txBody>
      </p:sp>
      <p:pic>
        <p:nvPicPr>
          <p:cNvPr id="35843" name="Picture 5" descr="GuidingVision_ins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25" y="1106488"/>
            <a:ext cx="2093913" cy="236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286" name="Rectangle 6"/>
          <p:cNvSpPr>
            <a:spLocks noChangeArrowheads="1"/>
          </p:cNvSpPr>
          <p:nvPr/>
        </p:nvSpPr>
        <p:spPr bwMode="auto">
          <a:xfrm>
            <a:off x="2933701" y="1260475"/>
            <a:ext cx="4229100" cy="4495800"/>
          </a:xfrm>
          <a:prstGeom prst="rect">
            <a:avLst/>
          </a:prstGeom>
          <a:noFill/>
          <a:ln w="9525">
            <a:noFill/>
            <a:miter lim="800000"/>
            <a:headEnd/>
            <a:tailEnd/>
          </a:ln>
          <a:effectLst/>
        </p:spPr>
        <p:txBody>
          <a:bodyPr/>
          <a:lstStyle/>
          <a:p>
            <a:pPr marL="230188" indent="-230188">
              <a:lnSpc>
                <a:spcPct val="110000"/>
              </a:lnSpc>
              <a:spcBef>
                <a:spcPct val="20000"/>
              </a:spcBef>
              <a:buSzPct val="40000"/>
              <a:defRPr/>
            </a:pPr>
            <a:r>
              <a:rPr lang="en-US" sz="2400" b="1" dirty="0">
                <a:solidFill>
                  <a:srgbClr val="99CC00"/>
                </a:solidFill>
                <a:latin typeface="+mj-lt"/>
                <a:ea typeface="+mn-ea"/>
              </a:rPr>
              <a:t>Objective:</a:t>
            </a:r>
          </a:p>
          <a:p>
            <a:pPr marL="230188" indent="-230188">
              <a:lnSpc>
                <a:spcPct val="110000"/>
              </a:lnSpc>
              <a:spcBef>
                <a:spcPct val="20000"/>
              </a:spcBef>
              <a:buClr>
                <a:srgbClr val="99CC00"/>
              </a:buClr>
              <a:buSzPct val="100000"/>
              <a:buFont typeface="Arial" pitchFamily="34" charset="0"/>
              <a:buChar char="•"/>
              <a:defRPr/>
            </a:pPr>
            <a:r>
              <a:rPr lang="en-US" dirty="0">
                <a:solidFill>
                  <a:srgbClr val="FFFFFF"/>
                </a:solidFill>
                <a:latin typeface="+mn-lt"/>
                <a:ea typeface="+mn-ea"/>
                <a:cs typeface="+mn-cs"/>
              </a:rPr>
              <a:t>Create a shared vision or mental model for driving behavior on agile projects.  The </a:t>
            </a:r>
            <a:r>
              <a:rPr lang="en-US" i="1" dirty="0">
                <a:solidFill>
                  <a:srgbClr val="FFFFFF"/>
                </a:solidFill>
                <a:latin typeface="+mn-lt"/>
                <a:ea typeface="+mn-ea"/>
                <a:cs typeface="+mn-cs"/>
              </a:rPr>
              <a:t>Guiding Vision</a:t>
            </a:r>
            <a:r>
              <a:rPr lang="en-US" dirty="0">
                <a:solidFill>
                  <a:srgbClr val="FFFFFF"/>
                </a:solidFill>
                <a:latin typeface="+mn-lt"/>
                <a:ea typeface="+mn-ea"/>
                <a:cs typeface="+mn-cs"/>
              </a:rPr>
              <a:t> is an aggregate of three component visions: </a:t>
            </a:r>
            <a:r>
              <a:rPr lang="en-US" i="1" dirty="0">
                <a:solidFill>
                  <a:srgbClr val="FFFFFF"/>
                </a:solidFill>
                <a:latin typeface="+mn-lt"/>
                <a:ea typeface="+mn-ea"/>
                <a:cs typeface="+mn-cs"/>
              </a:rPr>
              <a:t>team vision</a:t>
            </a:r>
            <a:r>
              <a:rPr lang="en-US" dirty="0">
                <a:solidFill>
                  <a:srgbClr val="FFFFFF"/>
                </a:solidFill>
                <a:latin typeface="+mn-lt"/>
                <a:ea typeface="+mn-ea"/>
                <a:cs typeface="+mn-cs"/>
              </a:rPr>
              <a:t>, </a:t>
            </a:r>
            <a:r>
              <a:rPr lang="en-US" i="1" dirty="0">
                <a:solidFill>
                  <a:srgbClr val="FFFFFF"/>
                </a:solidFill>
                <a:latin typeface="+mn-lt"/>
                <a:ea typeface="+mn-ea"/>
                <a:cs typeface="+mn-cs"/>
              </a:rPr>
              <a:t>project vision</a:t>
            </a:r>
            <a:r>
              <a:rPr lang="en-US" dirty="0">
                <a:solidFill>
                  <a:srgbClr val="FFFFFF"/>
                </a:solidFill>
                <a:latin typeface="+mn-lt"/>
                <a:ea typeface="+mn-ea"/>
                <a:cs typeface="+mn-cs"/>
              </a:rPr>
              <a:t> and </a:t>
            </a:r>
            <a:r>
              <a:rPr lang="en-US" i="1" dirty="0">
                <a:solidFill>
                  <a:srgbClr val="FFFFFF"/>
                </a:solidFill>
                <a:latin typeface="+mn-lt"/>
                <a:ea typeface="+mn-ea"/>
                <a:cs typeface="+mn-cs"/>
              </a:rPr>
              <a:t>product vision</a:t>
            </a:r>
          </a:p>
          <a:p>
            <a:pPr marL="230188" indent="-230188">
              <a:lnSpc>
                <a:spcPct val="110000"/>
              </a:lnSpc>
              <a:spcBef>
                <a:spcPct val="20000"/>
              </a:spcBef>
              <a:buClr>
                <a:srgbClr val="99CC00"/>
              </a:buClr>
              <a:buSzPct val="100000"/>
              <a:defRPr/>
            </a:pPr>
            <a:endParaRPr lang="en-US" sz="2400" b="1" dirty="0">
              <a:solidFill>
                <a:srgbClr val="FFFFFF"/>
              </a:solidFill>
              <a:latin typeface="+mj-lt"/>
              <a:ea typeface="+mn-ea"/>
            </a:endParaRPr>
          </a:p>
          <a:p>
            <a:pPr marL="230188" indent="-230188">
              <a:lnSpc>
                <a:spcPct val="90000"/>
              </a:lnSpc>
              <a:spcBef>
                <a:spcPct val="20000"/>
              </a:spcBef>
              <a:buSzPct val="40000"/>
              <a:defRPr/>
            </a:pPr>
            <a:r>
              <a:rPr lang="en-US" sz="2400" b="1" dirty="0">
                <a:solidFill>
                  <a:schemeClr val="bg2">
                    <a:lumMod val="75000"/>
                  </a:schemeClr>
                </a:solidFill>
                <a:latin typeface="+mj-lt"/>
                <a:ea typeface="+mn-ea"/>
              </a:rPr>
              <a:t>Key Implications:</a:t>
            </a:r>
          </a:p>
          <a:p>
            <a:pPr marL="230188" indent="-230188">
              <a:lnSpc>
                <a:spcPct val="110000"/>
              </a:lnSpc>
              <a:spcBef>
                <a:spcPct val="20000"/>
              </a:spcBef>
              <a:buClr>
                <a:srgbClr val="99CC00"/>
              </a:buClr>
              <a:buSzPct val="100000"/>
              <a:buFont typeface="Arial" pitchFamily="34" charset="0"/>
              <a:buChar char="•"/>
              <a:defRPr/>
            </a:pPr>
            <a:r>
              <a:rPr lang="en-US" dirty="0">
                <a:solidFill>
                  <a:schemeClr val="bg1"/>
                </a:solidFill>
                <a:latin typeface="+mn-lt"/>
                <a:ea typeface="+mn-ea"/>
                <a:cs typeface="+mn-cs"/>
              </a:rPr>
              <a:t>Evolve team vision to drive team behavior</a:t>
            </a:r>
          </a:p>
          <a:p>
            <a:pPr marL="230188" indent="-230188">
              <a:lnSpc>
                <a:spcPct val="110000"/>
              </a:lnSpc>
              <a:spcBef>
                <a:spcPct val="20000"/>
              </a:spcBef>
              <a:buClr>
                <a:srgbClr val="99CC00"/>
              </a:buClr>
              <a:buSzPct val="100000"/>
              <a:buFont typeface="Arial" pitchFamily="34" charset="0"/>
              <a:buChar char="•"/>
              <a:defRPr/>
            </a:pPr>
            <a:r>
              <a:rPr lang="en-US" dirty="0">
                <a:solidFill>
                  <a:schemeClr val="bg1"/>
                </a:solidFill>
                <a:latin typeface="+mn-lt"/>
                <a:ea typeface="+mn-ea"/>
                <a:cs typeface="+mn-cs"/>
              </a:rPr>
              <a:t>Create project vision to drive project behavior</a:t>
            </a:r>
          </a:p>
          <a:p>
            <a:pPr marL="230188" indent="-230188">
              <a:lnSpc>
                <a:spcPct val="110000"/>
              </a:lnSpc>
              <a:spcBef>
                <a:spcPct val="20000"/>
              </a:spcBef>
              <a:buClr>
                <a:srgbClr val="99CC00"/>
              </a:buClr>
              <a:buSzPct val="100000"/>
              <a:buFont typeface="Arial" pitchFamily="34" charset="0"/>
              <a:buChar char="•"/>
              <a:defRPr/>
            </a:pPr>
            <a:r>
              <a:rPr lang="en-US" dirty="0">
                <a:solidFill>
                  <a:schemeClr val="bg1"/>
                </a:solidFill>
                <a:latin typeface="+mn-lt"/>
                <a:ea typeface="+mn-ea"/>
                <a:cs typeface="+mn-cs"/>
              </a:rPr>
              <a:t>Facilitate product vision to drive project</a:t>
            </a:r>
            <a:r>
              <a:rPr lang="en-US" dirty="0">
                <a:latin typeface="+mn-lt"/>
                <a:ea typeface="+mn-ea"/>
                <a:cs typeface="+mn-cs"/>
              </a:rPr>
              <a:t> evolution</a:t>
            </a:r>
          </a:p>
        </p:txBody>
      </p:sp>
      <p:sp>
        <p:nvSpPr>
          <p:cNvPr id="737290" name="Text Box 10"/>
          <p:cNvSpPr txBox="1">
            <a:spLocks noChangeArrowheads="1"/>
          </p:cNvSpPr>
          <p:nvPr/>
        </p:nvSpPr>
        <p:spPr bwMode="auto">
          <a:xfrm>
            <a:off x="428625" y="3870325"/>
            <a:ext cx="2219325" cy="2062163"/>
          </a:xfrm>
          <a:prstGeom prst="rect">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63500" dist="20000" dir="5400000" rotWithShape="0">
              <a:srgbClr val="000000">
                <a:alpha val="37999"/>
              </a:srgbClr>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i="1">
                <a:latin typeface="Cambria" charset="0"/>
              </a:rPr>
              <a:t>A shared vision is not an idea… it is, rather, a force in people</a:t>
            </a:r>
            <a:r>
              <a:rPr lang="ja-JP" altLang="en-US" sz="1600" i="1">
                <a:latin typeface="Cambria" charset="0"/>
              </a:rPr>
              <a:t>’</a:t>
            </a:r>
            <a:r>
              <a:rPr lang="en-US" sz="1600" i="1">
                <a:latin typeface="Cambria" charset="0"/>
              </a:rPr>
              <a:t>s hearts, a force of impressive power.</a:t>
            </a:r>
            <a:endParaRPr lang="en-US" sz="1600">
              <a:latin typeface="Cambria" charset="0"/>
            </a:endParaRPr>
          </a:p>
          <a:p>
            <a:pPr eaLnBrk="1" hangingPunct="1"/>
            <a:endParaRPr lang="en-US" sz="1600" b="1">
              <a:latin typeface="Cambria" charset="0"/>
            </a:endParaRPr>
          </a:p>
          <a:p>
            <a:pPr eaLnBrk="1" hangingPunct="1"/>
            <a:r>
              <a:rPr lang="en-US" sz="1600" b="1">
                <a:latin typeface="Cambria" charset="0"/>
              </a:rPr>
              <a:t>Peter Senge</a:t>
            </a:r>
            <a:r>
              <a:rPr lang="en-US" sz="1600" b="1" i="1">
                <a:latin typeface="Cambria" charset="0"/>
              </a:rPr>
              <a:t>, The Fifth Discipline</a:t>
            </a:r>
          </a:p>
        </p:txBody>
      </p:sp>
      <p:sp>
        <p:nvSpPr>
          <p:cNvPr id="6" name="Slide Number Placeholder 3"/>
          <p:cNvSpPr>
            <a:spLocks noGrp="1"/>
          </p:cNvSpPr>
          <p:nvPr>
            <p:ph type="sldNum" sz="quarter" idx="10"/>
          </p:nvPr>
        </p:nvSpPr>
        <p:spPr>
          <a:xfrm>
            <a:off x="407988" y="6367463"/>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FE65B09-BE77-DC43-8EF9-39B20488E482}" type="slidenum">
              <a:rPr lang="en-US">
                <a:solidFill>
                  <a:schemeClr val="bg1"/>
                </a:solidFill>
                <a:latin typeface="Cambria" charset="0"/>
              </a:rPr>
              <a:pPr eaLnBrk="1" hangingPunct="1"/>
              <a:t>32</a:t>
            </a:fld>
            <a:endParaRPr lang="en-US">
              <a:solidFill>
                <a:schemeClr val="bg1"/>
              </a:solidFill>
              <a:latin typeface="Cambria" charset="0"/>
            </a:endParaRPr>
          </a:p>
        </p:txBody>
      </p:sp>
      <p:pic>
        <p:nvPicPr>
          <p:cNvPr id="8" name="Picture 7"/>
          <p:cNvPicPr>
            <a:picLocks noChangeAspect="1"/>
          </p:cNvPicPr>
          <p:nvPr/>
        </p:nvPicPr>
        <p:blipFill>
          <a:blip r:embed="rId4"/>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9453240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609600" y="2667000"/>
            <a:ext cx="5562600" cy="546100"/>
          </a:xfrm>
        </p:spPr>
        <p:txBody>
          <a:bodyPr>
            <a:normAutofit fontScale="90000"/>
          </a:bodyPr>
          <a:lstStyle/>
          <a:p>
            <a:pPr>
              <a:defRPr/>
            </a:pPr>
            <a:r>
              <a:rPr lang="en-US" dirty="0" smtClean="0">
                <a:ea typeface="+mj-ea"/>
              </a:rPr>
              <a:t>Inside The SG Transformation</a:t>
            </a:r>
            <a:endParaRPr lang="en-US" dirty="0">
              <a:ea typeface="+mj-ea"/>
            </a:endParaRPr>
          </a:p>
        </p:txBody>
      </p:sp>
      <p:sp>
        <p:nvSpPr>
          <p:cNvPr id="4" name="Slide Number Placeholder 3"/>
          <p:cNvSpPr>
            <a:spLocks noGrp="1"/>
          </p:cNvSpPr>
          <p:nvPr>
            <p:ph type="sldNum" sz="quarter" idx="10"/>
          </p:nvPr>
        </p:nvSpPr>
        <p:spPr>
          <a:xfrm>
            <a:off x="407988" y="6367463"/>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0A01A5C-FFDC-5543-8B4C-533288752379}" type="slidenum">
              <a:rPr lang="en-US">
                <a:solidFill>
                  <a:schemeClr val="bg1"/>
                </a:solidFill>
                <a:latin typeface="Cambria" charset="0"/>
              </a:rPr>
              <a:pPr eaLnBrk="1" hangingPunct="1"/>
              <a:t>33</a:t>
            </a:fld>
            <a:endParaRPr lang="en-US">
              <a:solidFill>
                <a:schemeClr val="bg1"/>
              </a:solidFill>
              <a:latin typeface="Cambria" charset="0"/>
            </a:endParaRPr>
          </a:p>
        </p:txBody>
      </p:sp>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42801585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SG Business </a:t>
            </a:r>
            <a:endParaRPr lang="en-US" dirty="0"/>
          </a:p>
        </p:txBody>
      </p:sp>
      <p:sp>
        <p:nvSpPr>
          <p:cNvPr id="3" name="Content Placeholder 2"/>
          <p:cNvSpPr>
            <a:spLocks noGrp="1"/>
          </p:cNvSpPr>
          <p:nvPr>
            <p:ph idx="1"/>
          </p:nvPr>
        </p:nvSpPr>
        <p:spPr>
          <a:xfrm>
            <a:off x="486000" y="1447800"/>
            <a:ext cx="6524400" cy="4933528"/>
          </a:xfrm>
        </p:spPr>
        <p:txBody>
          <a:bodyPr/>
          <a:lstStyle/>
          <a:p>
            <a:pPr lvl="1"/>
            <a:r>
              <a:rPr lang="en-US" sz="2400" dirty="0"/>
              <a:t>SunGard is one of the world’s leading software and technology services companies, with annual revenue of about $2.8 billion. SunGard provides software and processing solutions for financial services, education and the public sector. SunGard </a:t>
            </a:r>
            <a:r>
              <a:rPr lang="en-US" sz="2400" dirty="0" smtClean="0"/>
              <a:t>serves over 15,000 </a:t>
            </a:r>
            <a:r>
              <a:rPr lang="en-US" sz="2400" dirty="0"/>
              <a:t>customers in more than 100 countries and has </a:t>
            </a:r>
            <a:r>
              <a:rPr lang="en-US" sz="2400" dirty="0" smtClean="0"/>
              <a:t>approximately</a:t>
            </a:r>
            <a:r>
              <a:rPr lang="en-US" sz="2400" dirty="0" smtClean="0"/>
              <a:t> </a:t>
            </a:r>
            <a:r>
              <a:rPr lang="en-US" sz="2400" dirty="0"/>
              <a:t>13,000 employees.</a:t>
            </a:r>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34</a:t>
            </a:fld>
            <a:endParaRPr lang="en-US" dirty="0">
              <a:solidFill>
                <a:srgbClr val="000000">
                  <a:tint val="75000"/>
                </a:srgbClr>
              </a:solidFill>
            </a:endParaRPr>
          </a:p>
        </p:txBody>
      </p:sp>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70089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a:xfrm>
            <a:off x="486000" y="1008000"/>
            <a:ext cx="6524400" cy="5373328"/>
          </a:xfrm>
        </p:spPr>
        <p:txBody>
          <a:bodyPr>
            <a:normAutofit fontScale="77500" lnSpcReduction="20000"/>
          </a:bodyPr>
          <a:lstStyle/>
          <a:p>
            <a:r>
              <a:rPr lang="en-US" sz="2400" b="1" dirty="0"/>
              <a:t>Why </a:t>
            </a:r>
            <a:r>
              <a:rPr lang="en-US" sz="2400" b="1" dirty="0" smtClean="0"/>
              <a:t>SunGard</a:t>
            </a:r>
            <a:r>
              <a:rPr lang="en-US" sz="2400" b="1" dirty="0" smtClean="0"/>
              <a:t> </a:t>
            </a:r>
            <a:r>
              <a:rPr lang="en-US" sz="2400" b="1" dirty="0"/>
              <a:t>cannot continue as before</a:t>
            </a:r>
          </a:p>
          <a:p>
            <a:pPr marL="285750" lvl="1" indent="-285750">
              <a:buFont typeface="Arial"/>
              <a:buChar char="•"/>
            </a:pPr>
            <a:r>
              <a:rPr lang="en-US" sz="2400" dirty="0" smtClean="0"/>
              <a:t>Customers need us to help them take advantage of every major market trend, opportunity, and transformation</a:t>
            </a:r>
          </a:p>
          <a:p>
            <a:pPr marL="285750" lvl="1" indent="-285750">
              <a:buFont typeface="Arial"/>
              <a:buChar char="•"/>
            </a:pPr>
            <a:r>
              <a:rPr lang="en-US" sz="2400" dirty="0" smtClean="0"/>
              <a:t>People </a:t>
            </a:r>
            <a:r>
              <a:rPr lang="en-US" sz="2400" dirty="0"/>
              <a:t>want </a:t>
            </a:r>
            <a:r>
              <a:rPr lang="en-US" sz="2400" dirty="0" smtClean="0"/>
              <a:t>products </a:t>
            </a:r>
            <a:r>
              <a:rPr lang="en-US" sz="2400" dirty="0"/>
              <a:t>constantly updated with new apps and </a:t>
            </a:r>
            <a:r>
              <a:rPr lang="en-US" sz="2400" dirty="0" smtClean="0"/>
              <a:t>functionality</a:t>
            </a:r>
          </a:p>
          <a:p>
            <a:pPr marL="285750" lvl="1" indent="-285750">
              <a:buFont typeface="Arial"/>
              <a:buChar char="•"/>
            </a:pPr>
            <a:r>
              <a:rPr lang="en-US" sz="2400" dirty="0" smtClean="0"/>
              <a:t>This </a:t>
            </a:r>
            <a:r>
              <a:rPr lang="en-US" sz="2400" dirty="0"/>
              <a:t>high expectation </a:t>
            </a:r>
            <a:r>
              <a:rPr lang="en-US" sz="2400" dirty="0" smtClean="0"/>
              <a:t>is spreading to enterprise applications</a:t>
            </a:r>
          </a:p>
          <a:p>
            <a:pPr marL="285750" lvl="1" indent="-285750">
              <a:buFont typeface="Arial"/>
              <a:buChar char="•"/>
            </a:pPr>
            <a:r>
              <a:rPr lang="en-US" sz="2400" dirty="0" smtClean="0"/>
              <a:t>Traditional methods not focusing enough on creating value</a:t>
            </a:r>
          </a:p>
          <a:p>
            <a:r>
              <a:rPr lang="en-US" sz="2400" b="1" dirty="0" smtClean="0"/>
              <a:t>Why </a:t>
            </a:r>
            <a:r>
              <a:rPr lang="en-US" sz="2400" b="1" dirty="0" smtClean="0"/>
              <a:t>did</a:t>
            </a:r>
            <a:r>
              <a:rPr lang="en-US" sz="2400" b="1" dirty="0" smtClean="0"/>
              <a:t> </a:t>
            </a:r>
            <a:r>
              <a:rPr lang="en-US" sz="2400" b="1" dirty="0" err="1" smtClean="0"/>
              <a:t>Sungard</a:t>
            </a:r>
            <a:r>
              <a:rPr lang="en-US" sz="2400" b="1" dirty="0" smtClean="0"/>
              <a:t>  </a:t>
            </a:r>
            <a:r>
              <a:rPr lang="en-US" sz="2400" b="1" dirty="0"/>
              <a:t>have to change so much to stay competitive</a:t>
            </a:r>
            <a:r>
              <a:rPr lang="en-US" sz="2400" b="1" dirty="0" smtClean="0"/>
              <a:t>?</a:t>
            </a:r>
            <a:endParaRPr lang="en-US" sz="2400" dirty="0" smtClean="0"/>
          </a:p>
          <a:p>
            <a:pPr marL="285750" lvl="1" indent="-285750">
              <a:buFont typeface="Arial"/>
              <a:buChar char="•"/>
            </a:pPr>
            <a:r>
              <a:rPr lang="en-US" sz="2400" dirty="0"/>
              <a:t>It is not </a:t>
            </a:r>
            <a:r>
              <a:rPr lang="en-US" sz="2400" dirty="0" smtClean="0"/>
              <a:t>just about </a:t>
            </a:r>
            <a:r>
              <a:rPr lang="en-US" sz="2400" dirty="0"/>
              <a:t>putting out code more frequently.  We must increase quality as well. </a:t>
            </a:r>
            <a:r>
              <a:rPr lang="en-US" sz="2400" dirty="0" smtClean="0"/>
              <a:t>To </a:t>
            </a:r>
            <a:r>
              <a:rPr lang="en-US" sz="2400" dirty="0"/>
              <a:t>get it right requires new thinking, a new approach</a:t>
            </a:r>
          </a:p>
          <a:p>
            <a:pPr marL="285750" lvl="1" indent="-285750">
              <a:buFont typeface="Arial"/>
              <a:buChar char="•"/>
            </a:pPr>
            <a:r>
              <a:rPr lang="en-US" sz="2400" dirty="0" smtClean="0"/>
              <a:t>A QA </a:t>
            </a:r>
            <a:r>
              <a:rPr lang="en-US" sz="2400" dirty="0"/>
              <a:t>team could </a:t>
            </a:r>
            <a:r>
              <a:rPr lang="en-US" sz="2400" dirty="0" smtClean="0"/>
              <a:t>not maintain its current test plans if </a:t>
            </a:r>
            <a:r>
              <a:rPr lang="en-US" sz="2400" dirty="0"/>
              <a:t>the build cadence suddenly </a:t>
            </a:r>
            <a:r>
              <a:rPr lang="en-US" sz="2400" dirty="0" smtClean="0"/>
              <a:t>increases</a:t>
            </a:r>
          </a:p>
          <a:p>
            <a:pPr marL="285750" lvl="1" indent="-285750">
              <a:buFont typeface="Arial"/>
              <a:buChar char="•"/>
            </a:pPr>
            <a:r>
              <a:rPr lang="en-US" sz="2400" dirty="0" smtClean="0"/>
              <a:t>Developers </a:t>
            </a:r>
            <a:r>
              <a:rPr lang="en-US" sz="2400" dirty="0"/>
              <a:t>need immediate feedback on where code is not working, or there will not be time to fix </a:t>
            </a:r>
            <a:r>
              <a:rPr lang="en-US" sz="2400" dirty="0" smtClean="0"/>
              <a:t>it</a:t>
            </a:r>
            <a:endParaRPr lang="en-US" sz="2400" dirty="0"/>
          </a:p>
          <a:p>
            <a:pPr marL="285750" lvl="1" indent="-285750">
              <a:buFont typeface="Arial"/>
              <a:buChar char="•"/>
            </a:pPr>
            <a:r>
              <a:rPr lang="en-US" sz="2400" dirty="0" smtClean="0"/>
              <a:t>Product </a:t>
            </a:r>
            <a:r>
              <a:rPr lang="en-US" sz="2400" dirty="0"/>
              <a:t>management </a:t>
            </a:r>
            <a:r>
              <a:rPr lang="en-US" sz="2400" dirty="0" smtClean="0"/>
              <a:t>must work closer </a:t>
            </a:r>
            <a:r>
              <a:rPr lang="en-US" sz="2400" dirty="0"/>
              <a:t>with the development teams </a:t>
            </a:r>
            <a:r>
              <a:rPr lang="en-US" sz="2400" dirty="0" smtClean="0"/>
              <a:t>and customers on </a:t>
            </a:r>
            <a:r>
              <a:rPr lang="en-US" sz="2400" dirty="0"/>
              <a:t>changing priorities </a:t>
            </a:r>
            <a:endParaRPr lang="en-US" sz="2400" dirty="0" smtClean="0"/>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35</a:t>
            </a:fld>
            <a:endParaRPr lang="en-US" dirty="0">
              <a:solidFill>
                <a:srgbClr val="000000">
                  <a:tint val="75000"/>
                </a:srgbClr>
              </a:solidFill>
            </a:endParaRPr>
          </a:p>
        </p:txBody>
      </p:sp>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34617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a:xfrm>
            <a:off x="486000" y="1008000"/>
            <a:ext cx="6524400" cy="5373328"/>
          </a:xfrm>
        </p:spPr>
        <p:txBody>
          <a:bodyPr>
            <a:normAutofit/>
          </a:bodyPr>
          <a:lstStyle/>
          <a:p>
            <a:r>
              <a:rPr lang="en-US" sz="2600" b="1" dirty="0"/>
              <a:t>Why </a:t>
            </a:r>
            <a:r>
              <a:rPr lang="en-US" sz="2600" b="1" dirty="0" smtClean="0"/>
              <a:t>did </a:t>
            </a:r>
            <a:r>
              <a:rPr lang="en-US" sz="2600" b="1" dirty="0" smtClean="0"/>
              <a:t>SunGard </a:t>
            </a:r>
            <a:r>
              <a:rPr lang="en-US" sz="2600" b="1" dirty="0" smtClean="0"/>
              <a:t>embrace </a:t>
            </a:r>
            <a:r>
              <a:rPr lang="en-US" sz="2600" b="1" dirty="0"/>
              <a:t>Iterative Methodologies?</a:t>
            </a:r>
          </a:p>
          <a:p>
            <a:pPr marL="285750" lvl="1" indent="-285750">
              <a:buFont typeface="Arial"/>
              <a:buChar char="•"/>
            </a:pPr>
            <a:r>
              <a:rPr lang="en-US" sz="2600" dirty="0"/>
              <a:t>Build the right software and building it right</a:t>
            </a:r>
          </a:p>
          <a:p>
            <a:pPr marL="285750" lvl="1" indent="-285750">
              <a:buFont typeface="Arial"/>
              <a:buChar char="•"/>
            </a:pPr>
            <a:r>
              <a:rPr lang="en-US" sz="2600" dirty="0"/>
              <a:t>Increase quality</a:t>
            </a:r>
          </a:p>
          <a:p>
            <a:pPr marL="285750" lvl="1" indent="-285750">
              <a:buFont typeface="Arial"/>
              <a:buChar char="•"/>
            </a:pPr>
            <a:r>
              <a:rPr lang="en-US" sz="2600" dirty="0"/>
              <a:t>Increase consistency across product groups</a:t>
            </a:r>
          </a:p>
          <a:p>
            <a:pPr marL="285750" lvl="1" indent="-285750">
              <a:buFont typeface="Arial"/>
              <a:buChar char="•"/>
            </a:pPr>
            <a:r>
              <a:rPr lang="en-US" sz="2600" dirty="0"/>
              <a:t>Reuse and share work done across teams and groups</a:t>
            </a:r>
          </a:p>
          <a:p>
            <a:pPr marL="285750" lvl="1" indent="-285750">
              <a:buFont typeface="Arial"/>
              <a:buChar char="•"/>
            </a:pPr>
            <a:r>
              <a:rPr lang="en-US" sz="2600" dirty="0"/>
              <a:t>Reduce tool complexity</a:t>
            </a:r>
          </a:p>
          <a:p>
            <a:pPr marL="285750" lvl="1" indent="-285750">
              <a:buFont typeface="Arial"/>
              <a:buChar char="•"/>
            </a:pPr>
            <a:r>
              <a:rPr lang="en-US" sz="2600" dirty="0" smtClean="0"/>
              <a:t>Empower </a:t>
            </a:r>
            <a:r>
              <a:rPr lang="en-US" sz="2600" dirty="0"/>
              <a:t>staff to get more innovation and ideas into products</a:t>
            </a:r>
          </a:p>
          <a:p>
            <a:pPr marL="285750" lvl="1" indent="-285750">
              <a:buFont typeface="Arial"/>
              <a:buChar char="•"/>
            </a:pPr>
            <a:r>
              <a:rPr lang="en-US" sz="2600" dirty="0"/>
              <a:t>Ultimately </a:t>
            </a:r>
            <a:r>
              <a:rPr lang="en-US" sz="2600" dirty="0" smtClean="0"/>
              <a:t>get </a:t>
            </a:r>
            <a:r>
              <a:rPr lang="en-US" sz="2600" dirty="0"/>
              <a:t>product out the door quicker</a:t>
            </a:r>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36</a:t>
            </a:fld>
            <a:endParaRPr lang="en-US" dirty="0">
              <a:solidFill>
                <a:srgbClr val="000000">
                  <a:tint val="75000"/>
                </a:srgbClr>
              </a:solidFill>
            </a:endParaRPr>
          </a:p>
        </p:txBody>
      </p:sp>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425497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Process </a:t>
            </a:r>
            <a:endParaRPr lang="en-US" dirty="0"/>
          </a:p>
        </p:txBody>
      </p:sp>
      <p:sp>
        <p:nvSpPr>
          <p:cNvPr id="3" name="Content Placeholder 2"/>
          <p:cNvSpPr>
            <a:spLocks noGrp="1"/>
          </p:cNvSpPr>
          <p:nvPr>
            <p:ph idx="1"/>
          </p:nvPr>
        </p:nvSpPr>
        <p:spPr>
          <a:xfrm>
            <a:off x="486000" y="1008000"/>
            <a:ext cx="6524400" cy="5373328"/>
          </a:xfrm>
        </p:spPr>
        <p:txBody>
          <a:bodyPr>
            <a:normAutofit fontScale="62500" lnSpcReduction="20000"/>
          </a:bodyPr>
          <a:lstStyle/>
          <a:p>
            <a:r>
              <a:rPr lang="en-US" sz="2800" dirty="0"/>
              <a:t>Standard “cookbook” guiding the team through the </a:t>
            </a:r>
            <a:r>
              <a:rPr lang="en-US" sz="2800" dirty="0" smtClean="0"/>
              <a:t>process</a:t>
            </a:r>
          </a:p>
          <a:p>
            <a:endParaRPr lang="en-US" sz="2800" dirty="0"/>
          </a:p>
          <a:p>
            <a:r>
              <a:rPr lang="en-US" sz="2800" dirty="0"/>
              <a:t>•    </a:t>
            </a:r>
            <a:r>
              <a:rPr lang="en-US" sz="2800" dirty="0" smtClean="0"/>
              <a:t>   The team contacts group CTO and they contact iterative group</a:t>
            </a:r>
          </a:p>
          <a:p>
            <a:r>
              <a:rPr lang="en-US" sz="2800" dirty="0" smtClean="0"/>
              <a:t>•       Iterative group will describe the transformation process to group</a:t>
            </a:r>
          </a:p>
          <a:p>
            <a:r>
              <a:rPr lang="en-US" sz="2800" dirty="0" smtClean="0"/>
              <a:t>•       The senior leaders of the team go through training</a:t>
            </a:r>
          </a:p>
          <a:p>
            <a:r>
              <a:rPr lang="en-US" sz="2800" dirty="0" smtClean="0"/>
              <a:t>•       We ask the senior leader to give support and announce in an email; The transformation is starting!</a:t>
            </a:r>
          </a:p>
          <a:p>
            <a:r>
              <a:rPr lang="en-US" sz="2800" dirty="0" smtClean="0"/>
              <a:t>•       We guide in the process of selecting Scrum Masters and the makeup of the teams</a:t>
            </a:r>
          </a:p>
          <a:p>
            <a:r>
              <a:rPr lang="en-US" sz="2800" dirty="0" smtClean="0"/>
              <a:t>•       The management picks a real project for the pilot. That team gets a second round of training</a:t>
            </a:r>
          </a:p>
          <a:p>
            <a:r>
              <a:rPr lang="en-US" sz="2800" dirty="0" smtClean="0"/>
              <a:t>•       An internal scrum coach walks through all the activities in the pilot, then works with the group and also does a full group level training</a:t>
            </a:r>
          </a:p>
          <a:p>
            <a:r>
              <a:rPr lang="en-US" sz="2800" dirty="0" smtClean="0"/>
              <a:t>•       The coach works with the team on the live date for the group and schedules a three month check in   </a:t>
            </a:r>
            <a:r>
              <a:rPr lang="en-US" dirty="0" smtClean="0"/>
              <a:t> </a:t>
            </a:r>
            <a:endParaRPr lang="en-US" sz="2400" dirty="0" smtClean="0"/>
          </a:p>
          <a:p>
            <a:r>
              <a:rPr lang="en-US" dirty="0"/>
              <a:t> </a:t>
            </a:r>
            <a:endParaRPr lang="en-US" sz="2400" dirty="0"/>
          </a:p>
          <a:p>
            <a:r>
              <a:rPr lang="en-US" dirty="0"/>
              <a:t> </a:t>
            </a:r>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37</a:t>
            </a:fld>
            <a:endParaRPr lang="en-US" dirty="0">
              <a:solidFill>
                <a:srgbClr val="000000">
                  <a:tint val="75000"/>
                </a:srgbClr>
              </a:solidFill>
            </a:endParaRPr>
          </a:p>
        </p:txBody>
      </p:sp>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04210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Are We?</a:t>
            </a:r>
            <a:endParaRPr lang="en-US" dirty="0"/>
          </a:p>
        </p:txBody>
      </p:sp>
      <p:sp>
        <p:nvSpPr>
          <p:cNvPr id="3" name="Content Placeholder 2"/>
          <p:cNvSpPr>
            <a:spLocks noGrp="1"/>
          </p:cNvSpPr>
          <p:nvPr>
            <p:ph idx="1"/>
          </p:nvPr>
        </p:nvSpPr>
        <p:spPr>
          <a:xfrm>
            <a:off x="486000" y="1008000"/>
            <a:ext cx="6524400" cy="5373328"/>
          </a:xfrm>
        </p:spPr>
        <p:txBody>
          <a:bodyPr/>
          <a:lstStyle/>
          <a:p>
            <a:pPr marL="285750" indent="-285750">
              <a:buFont typeface="Arial"/>
              <a:buChar char="•"/>
            </a:pPr>
            <a:r>
              <a:rPr lang="en-US" dirty="0" smtClean="0"/>
              <a:t>We constantly communicate through multiple channels </a:t>
            </a:r>
          </a:p>
          <a:p>
            <a:pPr marL="285750" indent="-285750">
              <a:buFont typeface="Arial"/>
              <a:buChar char="•"/>
            </a:pPr>
            <a:r>
              <a:rPr lang="en-US" dirty="0" smtClean="0"/>
              <a:t>We dive into the teams !!</a:t>
            </a:r>
          </a:p>
          <a:p>
            <a:pPr marL="285750" indent="-285750">
              <a:buFont typeface="Arial"/>
              <a:buChar char="•"/>
            </a:pPr>
            <a:r>
              <a:rPr lang="en-US" dirty="0" smtClean="0"/>
              <a:t>10 groups are either in the process or done </a:t>
            </a:r>
          </a:p>
          <a:p>
            <a:pPr marL="285750" indent="-285750">
              <a:buFont typeface="Arial"/>
              <a:buChar char="•"/>
            </a:pPr>
            <a:r>
              <a:rPr lang="en-US" dirty="0" smtClean="0"/>
              <a:t>We have a global virtual team of model groups, SME’s and coaches </a:t>
            </a:r>
          </a:p>
          <a:p>
            <a:pPr marL="285750" indent="-285750">
              <a:buFont typeface="Arial"/>
              <a:buChar char="•"/>
            </a:pPr>
            <a:r>
              <a:rPr lang="en-US" dirty="0" smtClean="0"/>
              <a:t>We </a:t>
            </a:r>
            <a:r>
              <a:rPr lang="en-US" dirty="0" smtClean="0"/>
              <a:t>are on track </a:t>
            </a:r>
            <a:r>
              <a:rPr lang="en-US" dirty="0" smtClean="0"/>
              <a:t>to get a very high percentage of teams done by year end </a:t>
            </a:r>
          </a:p>
          <a:p>
            <a:pPr marL="285750" indent="-285750">
              <a:buFont typeface="Arial"/>
              <a:buChar char="•"/>
            </a:pPr>
            <a:r>
              <a:rPr lang="en-US" dirty="0" smtClean="0"/>
              <a:t>Clients are expressing strong interest-want to learn more </a:t>
            </a:r>
          </a:p>
          <a:p>
            <a:pPr marL="285750" indent="-285750">
              <a:buFont typeface="Arial"/>
              <a:buChar char="•"/>
            </a:pPr>
            <a:endParaRPr lang="en-US" dirty="0"/>
          </a:p>
          <a:p>
            <a:pPr marL="285750" indent="-285750">
              <a:buFont typeface="Arial"/>
              <a:buChar char="•"/>
            </a:pPr>
            <a:r>
              <a:rPr lang="en-US" dirty="0" smtClean="0"/>
              <a:t>The following words are now being heard in all areas of the company </a:t>
            </a:r>
          </a:p>
          <a:p>
            <a:pPr marL="285750" indent="-285750">
              <a:buFont typeface="Arial"/>
              <a:buChar char="•"/>
            </a:pPr>
            <a:endParaRPr lang="en-US" sz="1800" dirty="0"/>
          </a:p>
          <a:p>
            <a:pPr marL="285750" indent="-285750">
              <a:buFont typeface="Arial"/>
              <a:buChar char="•"/>
            </a:pPr>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38</a:t>
            </a:fld>
            <a:endParaRPr lang="en-US" dirty="0">
              <a:solidFill>
                <a:srgbClr val="000000">
                  <a:tint val="75000"/>
                </a:srgbClr>
              </a:solidFill>
            </a:endParaRPr>
          </a:p>
        </p:txBody>
      </p:sp>
      <p:pic>
        <p:nvPicPr>
          <p:cNvPr id="5" name="Picture 4"/>
          <p:cNvPicPr>
            <a:picLocks noChangeAspect="1"/>
          </p:cNvPicPr>
          <p:nvPr/>
        </p:nvPicPr>
        <p:blipFill>
          <a:blip r:embed="rId3"/>
          <a:stretch>
            <a:fillRect/>
          </a:stretch>
        </p:blipFill>
        <p:spPr>
          <a:xfrm>
            <a:off x="2250558" y="4876800"/>
            <a:ext cx="4724400" cy="1667429"/>
          </a:xfrm>
          <a:prstGeom prst="rect">
            <a:avLst/>
          </a:prstGeom>
        </p:spPr>
      </p:pic>
      <p:pic>
        <p:nvPicPr>
          <p:cNvPr id="8" name="Picture 7"/>
          <p:cNvPicPr>
            <a:picLocks noChangeAspect="1"/>
          </p:cNvPicPr>
          <p:nvPr/>
        </p:nvPicPr>
        <p:blipFill>
          <a:blip r:embed="rId4"/>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491596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We Have Learned?</a:t>
            </a:r>
            <a:endParaRPr lang="en-US" dirty="0"/>
          </a:p>
        </p:txBody>
      </p:sp>
      <p:sp>
        <p:nvSpPr>
          <p:cNvPr id="3" name="Content Placeholder 2"/>
          <p:cNvSpPr>
            <a:spLocks noGrp="1"/>
          </p:cNvSpPr>
          <p:nvPr>
            <p:ph idx="1"/>
          </p:nvPr>
        </p:nvSpPr>
        <p:spPr>
          <a:xfrm>
            <a:off x="486000" y="1008000"/>
            <a:ext cx="6524400" cy="5373328"/>
          </a:xfrm>
        </p:spPr>
        <p:txBody>
          <a:bodyPr>
            <a:normAutofit fontScale="92500" lnSpcReduction="20000"/>
          </a:bodyPr>
          <a:lstStyle/>
          <a:p>
            <a:pPr marL="285750" lvl="1" indent="-285750">
              <a:buFont typeface="Arial"/>
              <a:buChar char="•"/>
            </a:pPr>
            <a:r>
              <a:rPr lang="en-US" sz="2400" dirty="0" smtClean="0"/>
              <a:t>All people want to ride on the success train </a:t>
            </a:r>
          </a:p>
          <a:p>
            <a:pPr marL="285750" lvl="1" indent="-285750">
              <a:buFont typeface="Arial"/>
              <a:buChar char="•"/>
            </a:pPr>
            <a:r>
              <a:rPr lang="en-US" sz="2400" dirty="0" smtClean="0"/>
              <a:t>This is not easy but the benefits make the work worthwhile</a:t>
            </a:r>
          </a:p>
          <a:p>
            <a:pPr marL="285750" lvl="1" indent="-285750">
              <a:buFont typeface="Arial"/>
              <a:buChar char="•"/>
            </a:pPr>
            <a:r>
              <a:rPr lang="en-US" sz="2400" dirty="0" smtClean="0"/>
              <a:t>People are afraid of change , so confront it early and often . Sometimes you still can not convince them so SHOW it works </a:t>
            </a:r>
          </a:p>
          <a:p>
            <a:pPr marL="285750" lvl="1" indent="-285750">
              <a:buFont typeface="Arial"/>
              <a:buChar char="•"/>
            </a:pPr>
            <a:r>
              <a:rPr lang="en-US" sz="2400" dirty="0" smtClean="0"/>
              <a:t>Most times people know the process does not work but really do not know how to fix it </a:t>
            </a:r>
          </a:p>
          <a:p>
            <a:pPr marL="285750" lvl="1" indent="-285750">
              <a:buFont typeface="Arial"/>
              <a:buChar char="•"/>
            </a:pPr>
            <a:r>
              <a:rPr lang="en-US" sz="2400" dirty="0" smtClean="0"/>
              <a:t>Get and affirm at each chance senior management </a:t>
            </a:r>
            <a:r>
              <a:rPr lang="en-US" sz="2400" dirty="0" smtClean="0"/>
              <a:t>support at each chance</a:t>
            </a:r>
            <a:endParaRPr lang="en-US" sz="2400" dirty="0" smtClean="0"/>
          </a:p>
          <a:p>
            <a:pPr marL="285750" lvl="1" indent="-285750">
              <a:buFont typeface="Arial"/>
              <a:buChar char="•"/>
            </a:pPr>
            <a:r>
              <a:rPr lang="en-US" sz="2400" dirty="0" smtClean="0"/>
              <a:t>Communicate </a:t>
            </a:r>
            <a:r>
              <a:rPr lang="en-US" sz="2400" dirty="0" smtClean="0"/>
              <a:t>and then communicate again </a:t>
            </a:r>
          </a:p>
          <a:p>
            <a:pPr marL="285750" lvl="1" indent="-285750">
              <a:buFont typeface="Arial"/>
              <a:buChar char="•"/>
            </a:pPr>
            <a:r>
              <a:rPr lang="en-US" sz="2400" dirty="0" smtClean="0"/>
              <a:t>The scrum masters need to be fanatical –</a:t>
            </a:r>
            <a:r>
              <a:rPr lang="en-US" sz="2400" dirty="0" smtClean="0"/>
              <a:t>they </a:t>
            </a:r>
            <a:r>
              <a:rPr lang="en-US" sz="2400" dirty="0" smtClean="0"/>
              <a:t>are the tip of the sword</a:t>
            </a:r>
          </a:p>
          <a:p>
            <a:pPr marL="285750" lvl="1" indent="-285750">
              <a:buFont typeface="Arial"/>
              <a:buChar char="•"/>
            </a:pPr>
            <a:r>
              <a:rPr lang="en-US" sz="2400" dirty="0" smtClean="0"/>
              <a:t>You and the team will reach a roadblock, confront it, solve it </a:t>
            </a:r>
            <a:r>
              <a:rPr lang="en-US" sz="2400" dirty="0" smtClean="0"/>
              <a:t>or </a:t>
            </a:r>
            <a:r>
              <a:rPr lang="en-US" sz="2400" dirty="0" smtClean="0"/>
              <a:t>decide to go around</a:t>
            </a:r>
          </a:p>
          <a:p>
            <a:pPr marL="285750" lvl="1" indent="-285750">
              <a:buFont typeface="Arial"/>
              <a:buChar char="•"/>
            </a:pPr>
            <a:r>
              <a:rPr lang="en-US" sz="2400" dirty="0" smtClean="0"/>
              <a:t>Preach the concept of done !!</a:t>
            </a:r>
          </a:p>
          <a:p>
            <a:pPr lvl="1"/>
            <a:r>
              <a:rPr lang="en-US" sz="1800" dirty="0" smtClean="0"/>
              <a:t> </a:t>
            </a:r>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39</a:t>
            </a:fld>
            <a:endParaRPr lang="en-US" dirty="0">
              <a:solidFill>
                <a:srgbClr val="000000">
                  <a:tint val="75000"/>
                </a:srgbClr>
              </a:solidFill>
            </a:endParaRPr>
          </a:p>
        </p:txBody>
      </p:sp>
      <p:pic>
        <p:nvPicPr>
          <p:cNvPr id="8" name="Picture 7"/>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30929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Areas We Will Cover </a:t>
            </a:r>
            <a:endParaRPr lang="en-US" dirty="0"/>
          </a:p>
        </p:txBody>
      </p:sp>
      <p:sp>
        <p:nvSpPr>
          <p:cNvPr id="3" name="Content Placeholder 2"/>
          <p:cNvSpPr>
            <a:spLocks noGrp="1"/>
          </p:cNvSpPr>
          <p:nvPr>
            <p:ph idx="1"/>
          </p:nvPr>
        </p:nvSpPr>
        <p:spPr>
          <a:xfrm>
            <a:off x="228600" y="990599"/>
            <a:ext cx="6781800" cy="4724401"/>
          </a:xfrm>
        </p:spPr>
        <p:txBody>
          <a:bodyPr>
            <a:normAutofit/>
          </a:bodyPr>
          <a:lstStyle/>
          <a:p>
            <a:pPr marL="342900" indent="-342900">
              <a:buFont typeface="Arial"/>
              <a:buChar char="•"/>
            </a:pPr>
            <a:r>
              <a:rPr lang="en-US" sz="2400" dirty="0" smtClean="0"/>
              <a:t>My experience </a:t>
            </a:r>
          </a:p>
          <a:p>
            <a:pPr marL="342900" indent="-342900">
              <a:buFont typeface="Arial"/>
              <a:buChar char="•"/>
            </a:pPr>
            <a:r>
              <a:rPr lang="en-US" sz="2400" dirty="0" smtClean="0"/>
              <a:t>The current state of Project Management  (PM)</a:t>
            </a:r>
          </a:p>
          <a:p>
            <a:pPr marL="342900" indent="-342900">
              <a:buFont typeface="Arial"/>
              <a:buChar char="•"/>
            </a:pPr>
            <a:r>
              <a:rPr lang="en-US" sz="2400" dirty="0" smtClean="0"/>
              <a:t>What is this thing called agile?</a:t>
            </a:r>
          </a:p>
          <a:p>
            <a:pPr marL="342900" indent="-342900">
              <a:buFont typeface="Arial"/>
              <a:buChar char="•"/>
            </a:pPr>
            <a:r>
              <a:rPr lang="en-US" sz="2400" dirty="0" smtClean="0"/>
              <a:t>Can PM and agile ever coexist ?</a:t>
            </a:r>
          </a:p>
          <a:p>
            <a:pPr marL="342900" indent="-342900">
              <a:buFont typeface="Arial"/>
              <a:buChar char="•"/>
            </a:pPr>
            <a:r>
              <a:rPr lang="en-US" sz="2400" dirty="0" smtClean="0"/>
              <a:t>An inside look at the SunGard (SG) transformation</a:t>
            </a:r>
          </a:p>
          <a:p>
            <a:pPr marL="342900" lvl="4" indent="-342900">
              <a:buFont typeface="Arial"/>
              <a:buChar char="•"/>
            </a:pPr>
            <a:r>
              <a:rPr lang="en-US" sz="2400" dirty="0" smtClean="0">
                <a:solidFill>
                  <a:schemeClr val="bg1"/>
                </a:solidFill>
              </a:rPr>
              <a:t>What have we learned at SG</a:t>
            </a:r>
          </a:p>
          <a:p>
            <a:pPr marL="342900" lvl="4" indent="-342900">
              <a:buFont typeface="Arial"/>
              <a:buChar char="•"/>
            </a:pPr>
            <a:r>
              <a:rPr lang="en-US" sz="2400" dirty="0" smtClean="0">
                <a:solidFill>
                  <a:schemeClr val="bg1"/>
                </a:solidFill>
              </a:rPr>
              <a:t>The new agile PM (skills, tools, how to make the jump)</a:t>
            </a:r>
          </a:p>
          <a:p>
            <a:pPr marL="342900" lvl="4" indent="-342900">
              <a:buFont typeface="Arial"/>
              <a:buChar char="•"/>
            </a:pPr>
            <a:r>
              <a:rPr lang="en-US" sz="2400" dirty="0" smtClean="0"/>
              <a:t>Conclusion/</a:t>
            </a:r>
            <a:r>
              <a:rPr lang="en-US" sz="2400" dirty="0" smtClean="0">
                <a:solidFill>
                  <a:schemeClr val="bg1"/>
                </a:solidFill>
              </a:rPr>
              <a:t>Support and follow up </a:t>
            </a:r>
          </a:p>
          <a:p>
            <a:pPr marL="342900" lvl="4" indent="-342900">
              <a:buFont typeface="Arial"/>
              <a:buChar char="•"/>
            </a:pPr>
            <a:endParaRPr lang="en-US" dirty="0" smtClean="0">
              <a:solidFill>
                <a:schemeClr val="bg1"/>
              </a:solidFill>
            </a:endParaRPr>
          </a:p>
          <a:p>
            <a:pPr marL="342900" lvl="3" indent="-342900">
              <a:buFont typeface="Arial"/>
              <a:buChar char="•"/>
            </a:pPr>
            <a:endParaRPr lang="en-US" dirty="0" smtClean="0"/>
          </a:p>
          <a:p>
            <a:pPr marL="342900" indent="-342900">
              <a:buFont typeface="Arial"/>
              <a:buChar char="•"/>
            </a:pPr>
            <a:endParaRPr lang="en-US" dirty="0" smtClean="0"/>
          </a:p>
        </p:txBody>
      </p:sp>
      <p:pic>
        <p:nvPicPr>
          <p:cNvPr id="6" name="Picture 5"/>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72731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5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5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50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This the New Agile PM ?</a:t>
            </a:r>
            <a:endParaRPr lang="en-US" dirty="0"/>
          </a:p>
        </p:txBody>
      </p:sp>
      <p:pic>
        <p:nvPicPr>
          <p:cNvPr id="10" name="Picture 9"/>
          <p:cNvPicPr>
            <a:picLocks noChangeAspect="1"/>
          </p:cNvPicPr>
          <p:nvPr/>
        </p:nvPicPr>
        <p:blipFill>
          <a:blip r:embed="rId2"/>
          <a:stretch>
            <a:fillRect/>
          </a:stretch>
        </p:blipFill>
        <p:spPr>
          <a:xfrm>
            <a:off x="1219200" y="1295400"/>
            <a:ext cx="4584700" cy="4267200"/>
          </a:xfrm>
          <a:prstGeom prst="rect">
            <a:avLst/>
          </a:prstGeom>
        </p:spPr>
      </p:pic>
      <p:pic>
        <p:nvPicPr>
          <p:cNvPr id="12" name="Picture 11"/>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03313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Overview of the New Agile PM </a:t>
            </a:r>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6705600" cy="3962399"/>
          </a:xfrm>
          <a:prstGeom prst="rect">
            <a:avLst/>
          </a:prstGeom>
          <a:noFill/>
          <a:ln>
            <a:noFill/>
          </a:ln>
        </p:spPr>
      </p:pic>
      <p:pic>
        <p:nvPicPr>
          <p:cNvPr id="5" name="Picture 4"/>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1319041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New Agile PM</a:t>
            </a:r>
            <a:endParaRPr lang="en-US" dirty="0"/>
          </a:p>
        </p:txBody>
      </p:sp>
      <p:sp>
        <p:nvSpPr>
          <p:cNvPr id="3" name="Content Placeholder 2"/>
          <p:cNvSpPr>
            <a:spLocks noGrp="1"/>
          </p:cNvSpPr>
          <p:nvPr>
            <p:ph idx="1"/>
          </p:nvPr>
        </p:nvSpPr>
        <p:spPr>
          <a:xfrm>
            <a:off x="486000" y="1008000"/>
            <a:ext cx="6524400" cy="5373328"/>
          </a:xfrm>
        </p:spPr>
        <p:txBody>
          <a:bodyPr>
            <a:normAutofit/>
          </a:bodyPr>
          <a:lstStyle/>
          <a:p>
            <a:pPr marL="342900" indent="-342900" fontAlgn="base">
              <a:buFont typeface="Arial"/>
              <a:buChar char="•"/>
            </a:pPr>
            <a:r>
              <a:rPr lang="en-US" b="1" dirty="0"/>
              <a:t>Project professionals must first develop a firm understanding of agile — and be willing to adjust.</a:t>
            </a:r>
            <a:r>
              <a:rPr lang="en-US" dirty="0"/>
              <a:t> </a:t>
            </a:r>
            <a:endParaRPr lang="en-US" dirty="0" smtClean="0"/>
          </a:p>
          <a:p>
            <a:pPr fontAlgn="base"/>
            <a:r>
              <a:rPr lang="en-US" dirty="0" smtClean="0"/>
              <a:t> “</a:t>
            </a:r>
            <a:r>
              <a:rPr lang="en-US" dirty="0"/>
              <a:t>Many classically trained project managers feel unnerved when dealing with the lack of prescription in agile projects,” says Simon Robertson, PMP, principal project manager and trainer of Robertson Consulting, Stockbridge, United Kingdom. “They find themselves fighting to be in control instead of embracing the constantly changing environment.”</a:t>
            </a:r>
            <a:endParaRPr lang="en-US" sz="1800" dirty="0"/>
          </a:p>
          <a:p>
            <a:pPr fontAlgn="base"/>
            <a:endParaRPr lang="en-US" b="1" dirty="0" smtClean="0"/>
          </a:p>
          <a:p>
            <a:pPr marL="342900" indent="-342900" fontAlgn="base">
              <a:buFont typeface="Arial"/>
              <a:buChar char="•"/>
            </a:pPr>
            <a:r>
              <a:rPr lang="en-US" b="1" dirty="0" smtClean="0"/>
              <a:t>An </a:t>
            </a:r>
            <a:r>
              <a:rPr lang="en-US" b="1" dirty="0"/>
              <a:t>agile approach requires a different project management mindset</a:t>
            </a:r>
            <a:r>
              <a:rPr lang="en-US" dirty="0"/>
              <a:t>, he says.</a:t>
            </a:r>
            <a:endParaRPr lang="en-US" sz="1800" dirty="0"/>
          </a:p>
          <a:p>
            <a:pPr fontAlgn="base"/>
            <a:r>
              <a:rPr lang="en-US" dirty="0" smtClean="0"/>
              <a:t>As </a:t>
            </a:r>
            <a:r>
              <a:rPr lang="en-US" dirty="0"/>
              <a:t>such, agile-minded project managers must work with the team and stakeholders to foster shared understanding of the expected ROI. They must also help the team quickly identify its tasks to ensure business outcomes are being </a:t>
            </a:r>
            <a:r>
              <a:rPr lang="en-US" dirty="0" smtClean="0"/>
              <a:t>realized.</a:t>
            </a:r>
            <a:endParaRPr lang="en-US" sz="1800" dirty="0"/>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42</a:t>
            </a:fld>
            <a:endParaRPr lang="en-US" dirty="0">
              <a:solidFill>
                <a:srgbClr val="000000">
                  <a:tint val="75000"/>
                </a:srgbClr>
              </a:solidFill>
            </a:endParaRPr>
          </a:p>
        </p:txBody>
      </p:sp>
      <p:pic>
        <p:nvPicPr>
          <p:cNvPr id="6" name="Picture 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4287553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New Agile PM</a:t>
            </a:r>
            <a:endParaRPr lang="en-US" dirty="0"/>
          </a:p>
        </p:txBody>
      </p:sp>
      <p:sp>
        <p:nvSpPr>
          <p:cNvPr id="3" name="Content Placeholder 2"/>
          <p:cNvSpPr>
            <a:spLocks noGrp="1"/>
          </p:cNvSpPr>
          <p:nvPr>
            <p:ph idx="1"/>
          </p:nvPr>
        </p:nvSpPr>
        <p:spPr>
          <a:xfrm>
            <a:off x="486000" y="1008000"/>
            <a:ext cx="6524400" cy="5373328"/>
          </a:xfrm>
        </p:spPr>
        <p:txBody>
          <a:bodyPr>
            <a:normAutofit/>
          </a:bodyPr>
          <a:lstStyle/>
          <a:p>
            <a:pPr marL="342900" indent="-342900" fontAlgn="base">
              <a:buFont typeface="Arial"/>
              <a:buChar char="•"/>
            </a:pPr>
            <a:r>
              <a:rPr lang="en-US" dirty="0" smtClean="0"/>
              <a:t>To </a:t>
            </a:r>
            <a:r>
              <a:rPr lang="en-US" dirty="0"/>
              <a:t>gain exposure to skills that will help you work best in an agile environment, pursue projects being implemented using the approach. </a:t>
            </a:r>
            <a:r>
              <a:rPr lang="en-US" dirty="0" smtClean="0"/>
              <a:t>Sharing </a:t>
            </a:r>
            <a:r>
              <a:rPr lang="en-US" dirty="0"/>
              <a:t>your experience with colleagues is another effective way to position yourself as an agile expert.</a:t>
            </a:r>
            <a:endParaRPr lang="en-US" sz="2800" dirty="0"/>
          </a:p>
          <a:p>
            <a:pPr marL="342900" indent="-342900" fontAlgn="base">
              <a:buFont typeface="Arial"/>
              <a:buChar char="•"/>
            </a:pPr>
            <a:r>
              <a:rPr lang="en-US" dirty="0"/>
              <a:t>“Present a case study at local PMI chapters,” Mr. Griffiths says. “If a hiring manager sees that you’ve presented a case study or written a paper on the topic, it demonstrates your ongoing commitment to learning and education.”</a:t>
            </a:r>
            <a:endParaRPr lang="en-US" sz="2800" dirty="0"/>
          </a:p>
          <a:p>
            <a:pPr fontAlgn="base"/>
            <a:r>
              <a:rPr lang="en-US" dirty="0"/>
              <a:t> </a:t>
            </a:r>
            <a:endParaRPr lang="en-US" sz="2800" dirty="0"/>
          </a:p>
          <a:p>
            <a:r>
              <a:rPr lang="en-US" dirty="0"/>
              <a:t> </a:t>
            </a:r>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43</a:t>
            </a:fld>
            <a:endParaRPr lang="en-US" dirty="0">
              <a:solidFill>
                <a:srgbClr val="000000">
                  <a:tint val="75000"/>
                </a:srgbClr>
              </a:solidFill>
            </a:endParaRPr>
          </a:p>
        </p:txBody>
      </p:sp>
      <p:pic>
        <p:nvPicPr>
          <p:cNvPr id="6" name="Picture 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59891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Skills for the New Agile PM</a:t>
            </a:r>
            <a:endParaRPr lang="en-US" dirty="0"/>
          </a:p>
        </p:txBody>
      </p:sp>
      <p:sp>
        <p:nvSpPr>
          <p:cNvPr id="3" name="Content Placeholder 2"/>
          <p:cNvSpPr>
            <a:spLocks noGrp="1"/>
          </p:cNvSpPr>
          <p:nvPr>
            <p:ph idx="1"/>
          </p:nvPr>
        </p:nvSpPr>
        <p:spPr>
          <a:xfrm>
            <a:off x="486000" y="1008000"/>
            <a:ext cx="6524400" cy="5373328"/>
          </a:xfrm>
        </p:spPr>
        <p:txBody>
          <a:bodyPr>
            <a:normAutofit/>
          </a:bodyPr>
          <a:lstStyle/>
          <a:p>
            <a:pPr fontAlgn="base"/>
            <a:r>
              <a:rPr lang="en-US" dirty="0"/>
              <a:t> </a:t>
            </a:r>
            <a:endParaRPr lang="en-US" sz="2800" dirty="0"/>
          </a:p>
          <a:p>
            <a:pPr marL="342900" lvl="0" indent="-342900" fontAlgn="base">
              <a:buFont typeface="Arial"/>
              <a:buChar char="•"/>
            </a:pPr>
            <a:r>
              <a:rPr lang="en-US" dirty="0" smtClean="0"/>
              <a:t>Strong </a:t>
            </a:r>
            <a:r>
              <a:rPr lang="en-US" dirty="0"/>
              <a:t>interpersonal skills including mentoring, coaching, collaborating, and team building</a:t>
            </a:r>
            <a:endParaRPr lang="en-US" sz="2800" dirty="0"/>
          </a:p>
          <a:p>
            <a:pPr marL="342900" lvl="0" indent="-342900" fontAlgn="base">
              <a:buFont typeface="Arial"/>
              <a:buChar char="•"/>
            </a:pPr>
            <a:r>
              <a:rPr lang="en-US" dirty="0"/>
              <a:t>Strong analytical, planning, and organizational skills with an ability to manage competing demands</a:t>
            </a:r>
            <a:endParaRPr lang="en-US" sz="2800" dirty="0"/>
          </a:p>
          <a:p>
            <a:pPr marL="342900" lvl="0" indent="-342900" fontAlgn="base">
              <a:buFont typeface="Arial"/>
              <a:buChar char="•"/>
            </a:pPr>
            <a:r>
              <a:rPr lang="en-US" dirty="0"/>
              <a:t>Strong knowledge and understanding of business needs with the ability to establish/maintain high level of customer trust and confidence</a:t>
            </a:r>
            <a:endParaRPr lang="en-US" sz="2800" dirty="0"/>
          </a:p>
          <a:p>
            <a:pPr marL="342900" lvl="0" indent="-342900" fontAlgn="base">
              <a:buFont typeface="Arial"/>
              <a:buChar char="•"/>
            </a:pPr>
            <a:r>
              <a:rPr lang="en-US" dirty="0"/>
              <a:t>Proven ability to lead software development projects and ensure objectives, goals, and commitments are met</a:t>
            </a:r>
            <a:endParaRPr lang="en-US" sz="2800" dirty="0"/>
          </a:p>
          <a:p>
            <a:pPr marL="342900" lvl="0" indent="-342900" fontAlgn="base">
              <a:buFont typeface="Arial"/>
              <a:buChar char="•"/>
            </a:pPr>
            <a:r>
              <a:rPr lang="en-US" dirty="0"/>
              <a:t>Solid understanding of and demonstrated experience in using appropriate tools:</a:t>
            </a:r>
            <a:endParaRPr lang="en-US" sz="2800" dirty="0"/>
          </a:p>
          <a:p>
            <a:endParaRPr lang="en-US" dirty="0"/>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44</a:t>
            </a:fld>
            <a:endParaRPr lang="en-US" dirty="0">
              <a:solidFill>
                <a:srgbClr val="000000">
                  <a:tint val="75000"/>
                </a:srgbClr>
              </a:solidFill>
            </a:endParaRPr>
          </a:p>
        </p:txBody>
      </p:sp>
      <p:pic>
        <p:nvPicPr>
          <p:cNvPr id="6" name="Picture 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1062247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Skills for the New Agile </a:t>
            </a:r>
            <a:r>
              <a:rPr lang="en-US" dirty="0" smtClean="0"/>
              <a:t>PM (</a:t>
            </a:r>
            <a:r>
              <a:rPr lang="en-US" dirty="0" err="1" smtClean="0"/>
              <a:t>cont</a:t>
            </a:r>
            <a:r>
              <a:rPr lang="en-US" dirty="0" smtClean="0"/>
              <a:t>)</a:t>
            </a:r>
            <a:endParaRPr lang="en-US" dirty="0"/>
          </a:p>
        </p:txBody>
      </p:sp>
      <p:sp>
        <p:nvSpPr>
          <p:cNvPr id="3" name="Content Placeholder 2"/>
          <p:cNvSpPr>
            <a:spLocks noGrp="1"/>
          </p:cNvSpPr>
          <p:nvPr>
            <p:ph idx="1"/>
          </p:nvPr>
        </p:nvSpPr>
        <p:spPr>
          <a:xfrm>
            <a:off x="486000" y="1008000"/>
            <a:ext cx="6524400" cy="5373328"/>
          </a:xfrm>
        </p:spPr>
        <p:txBody>
          <a:bodyPr>
            <a:normAutofit/>
          </a:bodyPr>
          <a:lstStyle/>
          <a:p>
            <a:pPr fontAlgn="base"/>
            <a:r>
              <a:rPr lang="en-US" dirty="0"/>
              <a:t> </a:t>
            </a:r>
            <a:endParaRPr lang="en-US" sz="2800" dirty="0"/>
          </a:p>
          <a:p>
            <a:pPr marL="342900" lvl="1" indent="-342900" fontAlgn="base">
              <a:buFont typeface="Arial"/>
              <a:buChar char="•"/>
            </a:pPr>
            <a:r>
              <a:rPr lang="en-US" dirty="0" smtClean="0"/>
              <a:t>Agile </a:t>
            </a:r>
            <a:r>
              <a:rPr lang="en-US" dirty="0"/>
              <a:t>Project Management tools such as Jira/</a:t>
            </a:r>
            <a:r>
              <a:rPr lang="en-US" dirty="0" err="1"/>
              <a:t>Greenhopper</a:t>
            </a:r>
            <a:r>
              <a:rPr lang="en-US" dirty="0"/>
              <a:t>, Rally, </a:t>
            </a:r>
            <a:r>
              <a:rPr lang="en-US" dirty="0" err="1"/>
              <a:t>VersionOne</a:t>
            </a:r>
            <a:r>
              <a:rPr lang="en-US" dirty="0"/>
              <a:t> or equivalent</a:t>
            </a:r>
            <a:endParaRPr lang="en-US" sz="2800" dirty="0"/>
          </a:p>
          <a:p>
            <a:pPr marL="342900" lvl="1" indent="-342900" fontAlgn="base">
              <a:buFont typeface="Arial"/>
              <a:buChar char="•"/>
            </a:pPr>
            <a:r>
              <a:rPr lang="en-US" dirty="0"/>
              <a:t>Microsoft Project, Visio, and all Office Tools</a:t>
            </a:r>
            <a:endParaRPr lang="en-US" sz="2800" dirty="0"/>
          </a:p>
          <a:p>
            <a:pPr marL="342900" lvl="0" indent="-342900" fontAlgn="base">
              <a:buFont typeface="Arial"/>
              <a:buChar char="•"/>
            </a:pPr>
            <a:r>
              <a:rPr lang="en-US" dirty="0"/>
              <a:t>Excellent oral and written communications skills and experience interacting with both business and IT individuals at all levels including the executive level</a:t>
            </a:r>
            <a:endParaRPr lang="en-US" sz="2800" dirty="0"/>
          </a:p>
          <a:p>
            <a:pPr marL="342900" lvl="0" indent="-342900" fontAlgn="base">
              <a:buFont typeface="Arial"/>
              <a:buChar char="•"/>
            </a:pPr>
            <a:r>
              <a:rPr lang="en-US" dirty="0"/>
              <a:t>Creative approach to problem-solving with the ability to focus on details while maintaining the “big picture” view</a:t>
            </a:r>
            <a:endParaRPr lang="en-US" sz="2800" dirty="0"/>
          </a:p>
          <a:p>
            <a:endParaRPr lang="en-US" dirty="0"/>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45</a:t>
            </a:fld>
            <a:endParaRPr lang="en-US" dirty="0">
              <a:solidFill>
                <a:srgbClr val="000000">
                  <a:tint val="75000"/>
                </a:srgbClr>
              </a:solidFill>
            </a:endParaRPr>
          </a:p>
        </p:txBody>
      </p:sp>
      <p:pic>
        <p:nvPicPr>
          <p:cNvPr id="6" name="Picture 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59006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PMO and Agile </a:t>
            </a:r>
            <a:endParaRPr lang="en-US" dirty="0"/>
          </a:p>
        </p:txBody>
      </p:sp>
      <p:sp>
        <p:nvSpPr>
          <p:cNvPr id="3" name="Content Placeholder 2"/>
          <p:cNvSpPr>
            <a:spLocks noGrp="1"/>
          </p:cNvSpPr>
          <p:nvPr>
            <p:ph idx="1"/>
          </p:nvPr>
        </p:nvSpPr>
        <p:spPr>
          <a:xfrm>
            <a:off x="486000" y="1008000"/>
            <a:ext cx="6524400" cy="5373328"/>
          </a:xfrm>
        </p:spPr>
        <p:txBody>
          <a:bodyPr>
            <a:normAutofit fontScale="92500"/>
          </a:bodyPr>
          <a:lstStyle/>
          <a:p>
            <a:pPr marL="342900" indent="-342900">
              <a:buFont typeface="Arial"/>
              <a:buChar char="•"/>
            </a:pPr>
            <a:r>
              <a:rPr lang="en-US" sz="2400" dirty="0"/>
              <a:t>Develop a training program.  </a:t>
            </a:r>
            <a:r>
              <a:rPr lang="en-US" sz="2400" dirty="0" smtClean="0"/>
              <a:t>Provide </a:t>
            </a:r>
            <a:r>
              <a:rPr lang="en-US" sz="2400" dirty="0"/>
              <a:t>coaching. </a:t>
            </a:r>
          </a:p>
          <a:p>
            <a:pPr marL="342900" indent="-342900">
              <a:buFont typeface="Arial"/>
              <a:buChar char="•"/>
            </a:pPr>
            <a:r>
              <a:rPr lang="en-US" sz="2400" dirty="0"/>
              <a:t>Select and train coaches. </a:t>
            </a:r>
          </a:p>
          <a:p>
            <a:pPr marL="342900" indent="-342900">
              <a:buFont typeface="Arial"/>
              <a:buChar char="•"/>
            </a:pPr>
            <a:r>
              <a:rPr lang="en-US" sz="2400" dirty="0" smtClean="0"/>
              <a:t>Challenge </a:t>
            </a:r>
            <a:r>
              <a:rPr lang="en-US" sz="2400" dirty="0"/>
              <a:t>existing behaviors.  </a:t>
            </a:r>
          </a:p>
          <a:p>
            <a:pPr marL="342900" indent="-342900">
              <a:buFont typeface="Arial"/>
              <a:buChar char="•"/>
            </a:pPr>
            <a:r>
              <a:rPr lang="en-US" sz="2400" dirty="0"/>
              <a:t>Assist with reporting. </a:t>
            </a:r>
          </a:p>
          <a:p>
            <a:pPr marL="342900" indent="-342900">
              <a:buFont typeface="Arial"/>
              <a:buChar char="•"/>
            </a:pPr>
            <a:r>
              <a:rPr lang="en-US" sz="2400" dirty="0" smtClean="0"/>
              <a:t>Assist </a:t>
            </a:r>
            <a:r>
              <a:rPr lang="en-US" sz="2400" dirty="0"/>
              <a:t>with compliance needs. </a:t>
            </a:r>
          </a:p>
          <a:p>
            <a:pPr marL="342900" indent="-342900">
              <a:buFont typeface="Arial"/>
              <a:buChar char="•"/>
            </a:pPr>
            <a:r>
              <a:rPr lang="en-US" sz="2400" dirty="0" smtClean="0"/>
              <a:t>Manage </a:t>
            </a:r>
            <a:r>
              <a:rPr lang="en-US" sz="2400" dirty="0"/>
              <a:t>the inflow of new projects. </a:t>
            </a:r>
          </a:p>
          <a:p>
            <a:pPr marL="342900" indent="-342900">
              <a:buFont typeface="Arial"/>
              <a:buChar char="•"/>
            </a:pPr>
            <a:r>
              <a:rPr lang="en-US" sz="2400" dirty="0" smtClean="0"/>
              <a:t>Assist </a:t>
            </a:r>
            <a:r>
              <a:rPr lang="en-US" sz="2400" dirty="0"/>
              <a:t>in establishing and collecting metrics. </a:t>
            </a:r>
          </a:p>
          <a:p>
            <a:pPr marL="342900" indent="-342900">
              <a:buFont typeface="Arial"/>
              <a:buChar char="•"/>
            </a:pPr>
            <a:r>
              <a:rPr lang="en-US" sz="2400" dirty="0" smtClean="0"/>
              <a:t>Reduce </a:t>
            </a:r>
            <a:r>
              <a:rPr lang="en-US" sz="2400" dirty="0"/>
              <a:t>waste. </a:t>
            </a:r>
          </a:p>
          <a:p>
            <a:pPr marL="342900" indent="-342900">
              <a:buFont typeface="Arial"/>
              <a:buChar char="•"/>
            </a:pPr>
            <a:r>
              <a:rPr lang="en-US" sz="2400" dirty="0" smtClean="0"/>
              <a:t>Help </a:t>
            </a:r>
            <a:r>
              <a:rPr lang="en-US" sz="2400" dirty="0"/>
              <a:t>establish and support communities of practice. </a:t>
            </a:r>
          </a:p>
          <a:p>
            <a:pPr marL="342900" indent="-342900">
              <a:buFont typeface="Arial"/>
              <a:buChar char="•"/>
            </a:pPr>
            <a:r>
              <a:rPr lang="en-US" sz="2400" dirty="0"/>
              <a:t>Create an appropriate amount of consistency across teams. </a:t>
            </a:r>
          </a:p>
          <a:p>
            <a:pPr marL="342900" indent="-342900">
              <a:buFont typeface="Arial"/>
              <a:buChar char="•"/>
            </a:pPr>
            <a:r>
              <a:rPr lang="en-US" sz="2400" dirty="0" smtClean="0"/>
              <a:t>Provide </a:t>
            </a:r>
            <a:r>
              <a:rPr lang="en-US" sz="2400" dirty="0"/>
              <a:t>and maintain tools. </a:t>
            </a:r>
            <a:endParaRPr lang="en-US" sz="2400" dirty="0" smtClean="0"/>
          </a:p>
          <a:p>
            <a:pPr marL="342900" indent="-342900">
              <a:buFont typeface="Arial"/>
              <a:buChar char="•"/>
            </a:pPr>
            <a:r>
              <a:rPr lang="en-US" sz="2400" dirty="0" smtClean="0"/>
              <a:t>Coordinate </a:t>
            </a:r>
            <a:r>
              <a:rPr lang="en-US" sz="2400" dirty="0"/>
              <a:t>teams.  Work with other groups</a:t>
            </a:r>
          </a:p>
          <a:p>
            <a:pPr marL="342900" indent="-342900">
              <a:buFont typeface="Arial"/>
              <a:buChar char="•"/>
            </a:pPr>
            <a:endParaRPr lang="en-US" dirty="0"/>
          </a:p>
          <a:p>
            <a:pPr lvl="1"/>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46</a:t>
            </a:fld>
            <a:endParaRPr lang="en-US" dirty="0">
              <a:solidFill>
                <a:srgbClr val="000000">
                  <a:tint val="75000"/>
                </a:srgbClr>
              </a:solidFill>
            </a:endParaRPr>
          </a:p>
        </p:txBody>
      </p:sp>
      <p:pic>
        <p:nvPicPr>
          <p:cNvPr id="6" name="Picture 5"/>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43164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Interactive Exercise #3</a:t>
            </a:r>
            <a:endParaRPr lang="en-US" dirty="0"/>
          </a:p>
        </p:txBody>
      </p:sp>
      <p:pic>
        <p:nvPicPr>
          <p:cNvPr id="4" name="Content Placeholder 3"/>
          <p:cNvPicPr>
            <a:picLocks noGrp="1" noChangeAspect="1"/>
          </p:cNvPicPr>
          <p:nvPr>
            <p:ph idx="1"/>
          </p:nvPr>
        </p:nvPicPr>
        <p:blipFill>
          <a:blip r:embed="rId2"/>
          <a:srcRect t="13849" b="13849"/>
          <a:stretch>
            <a:fillRect/>
          </a:stretch>
        </p:blipFill>
        <p:spPr/>
      </p:pic>
      <p:pic>
        <p:nvPicPr>
          <p:cNvPr id="5" name="Picture 4"/>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1495584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 </a:t>
            </a:r>
            <a:endParaRPr lang="en-US" dirty="0"/>
          </a:p>
        </p:txBody>
      </p:sp>
      <p:sp>
        <p:nvSpPr>
          <p:cNvPr id="3" name="Content Placeholder 2"/>
          <p:cNvSpPr>
            <a:spLocks noGrp="1"/>
          </p:cNvSpPr>
          <p:nvPr>
            <p:ph idx="1"/>
          </p:nvPr>
        </p:nvSpPr>
        <p:spPr>
          <a:xfrm>
            <a:off x="486000" y="1008000"/>
            <a:ext cx="6524400" cy="5373328"/>
          </a:xfrm>
        </p:spPr>
        <p:txBody>
          <a:bodyPr>
            <a:normAutofit fontScale="92500" lnSpcReduction="20000"/>
          </a:bodyPr>
          <a:lstStyle/>
          <a:p>
            <a:pPr marL="285750" lvl="1" indent="-285750">
              <a:buFont typeface="Arial"/>
              <a:buChar char="•"/>
            </a:pPr>
            <a:r>
              <a:rPr lang="en-US" sz="2400" dirty="0" smtClean="0"/>
              <a:t>What have we learned ?</a:t>
            </a:r>
          </a:p>
          <a:p>
            <a:pPr marL="285750" lvl="1" indent="-285750">
              <a:buFont typeface="Arial"/>
              <a:buChar char="•"/>
            </a:pPr>
            <a:r>
              <a:rPr lang="en-US" sz="2400" dirty="0" smtClean="0"/>
              <a:t>List five actions items on the following web page </a:t>
            </a:r>
            <a:r>
              <a:rPr lang="en-US" sz="2400" dirty="0" smtClean="0">
                <a:hlinkClick r:id="rId3"/>
              </a:rPr>
              <a:t>www.thebentleygroupintl.com</a:t>
            </a:r>
            <a:r>
              <a:rPr lang="en-US" sz="2400" dirty="0" smtClean="0"/>
              <a:t> and update everyone on your status</a:t>
            </a:r>
          </a:p>
          <a:p>
            <a:pPr marL="285750" lvl="1" indent="-285750">
              <a:buFont typeface="Arial"/>
              <a:buChar char="•"/>
            </a:pPr>
            <a:r>
              <a:rPr lang="en-US" sz="2400" dirty="0" smtClean="0"/>
              <a:t>Reach out to the same web page for a free 90 day support</a:t>
            </a:r>
          </a:p>
          <a:p>
            <a:pPr marL="285750" lvl="1" indent="-285750">
              <a:buFont typeface="Arial"/>
              <a:buChar char="•"/>
            </a:pPr>
            <a:endParaRPr lang="en-US" sz="2400" dirty="0" smtClean="0"/>
          </a:p>
          <a:p>
            <a:pPr lvl="2"/>
            <a:r>
              <a:rPr lang="en-US" sz="2400" dirty="0" smtClean="0"/>
              <a:t>Lets review our questions</a:t>
            </a:r>
          </a:p>
          <a:p>
            <a:pPr marL="285750" lvl="1" indent="-285750">
              <a:buFont typeface="Arial"/>
              <a:buChar char="•"/>
            </a:pPr>
            <a:endParaRPr lang="en-US" sz="1800" dirty="0"/>
          </a:p>
          <a:p>
            <a:pPr marL="342900" indent="-342900">
              <a:buFont typeface="Arial"/>
              <a:buChar char="•"/>
            </a:pPr>
            <a:r>
              <a:rPr lang="en-US" sz="2400" dirty="0"/>
              <a:t>Evaluate the landscape </a:t>
            </a:r>
          </a:p>
          <a:p>
            <a:pPr marL="342900" indent="-342900">
              <a:buFont typeface="Arial"/>
              <a:buChar char="•"/>
            </a:pPr>
            <a:r>
              <a:rPr lang="en-US" sz="2400" dirty="0"/>
              <a:t>Learn from hearing about the SG transformation</a:t>
            </a:r>
          </a:p>
          <a:p>
            <a:pPr marL="342900" indent="-342900">
              <a:buFont typeface="Arial"/>
              <a:buChar char="•"/>
            </a:pPr>
            <a:r>
              <a:rPr lang="en-US" sz="2400" dirty="0"/>
              <a:t>Learn about the skills you need to elevate and how </a:t>
            </a:r>
          </a:p>
          <a:p>
            <a:pPr marL="342900" indent="-342900">
              <a:buFont typeface="Arial"/>
              <a:buChar char="•"/>
            </a:pPr>
            <a:r>
              <a:rPr lang="en-US" sz="2400" dirty="0"/>
              <a:t>Evaluate your current situation vs. the skills  you will need</a:t>
            </a:r>
          </a:p>
          <a:p>
            <a:pPr marL="342900" indent="-342900">
              <a:buFont typeface="Arial"/>
              <a:buChar char="•"/>
            </a:pPr>
            <a:r>
              <a:rPr lang="en-US" sz="2400" dirty="0"/>
              <a:t>Establish a concrete action plan to gain the needed skills and how you will apply them </a:t>
            </a:r>
          </a:p>
          <a:p>
            <a:pPr marL="342900" indent="-342900">
              <a:buFont typeface="Arial"/>
              <a:buChar char="•"/>
            </a:pPr>
            <a:r>
              <a:rPr lang="en-US" sz="2400" dirty="0"/>
              <a:t>Network and leverage the support mechanism</a:t>
            </a:r>
            <a:endParaRPr lang="en-US" sz="1800" dirty="0"/>
          </a:p>
        </p:txBody>
      </p:sp>
      <p:sp>
        <p:nvSpPr>
          <p:cNvPr id="4" name="Slide Number Placeholder 3"/>
          <p:cNvSpPr>
            <a:spLocks noGrp="1"/>
          </p:cNvSpPr>
          <p:nvPr>
            <p:ph type="sldNum" sz="quarter" idx="12"/>
          </p:nvPr>
        </p:nvSpPr>
        <p:spPr/>
        <p:txBody>
          <a:bodyPr/>
          <a:lstStyle/>
          <a:p>
            <a:fld id="{DD2A6615-78B2-466E-BF5C-F272FE3E8002}" type="slidenum">
              <a:rPr lang="en-US" smtClean="0">
                <a:solidFill>
                  <a:srgbClr val="000000">
                    <a:tint val="75000"/>
                  </a:srgbClr>
                </a:solidFill>
              </a:rPr>
              <a:pPr/>
              <a:t>48</a:t>
            </a:fld>
            <a:endParaRPr lang="en-US" dirty="0">
              <a:solidFill>
                <a:srgbClr val="000000">
                  <a:tint val="75000"/>
                </a:srgbClr>
              </a:solidFill>
            </a:endParaRPr>
          </a:p>
        </p:txBody>
      </p:sp>
      <p:pic>
        <p:nvPicPr>
          <p:cNvPr id="6" name="Picture 5"/>
          <p:cNvPicPr>
            <a:picLocks noChangeAspect="1"/>
          </p:cNvPicPr>
          <p:nvPr/>
        </p:nvPicPr>
        <p:blipFill>
          <a:blip r:embed="rId4"/>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158459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References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err="1" smtClean="0"/>
              <a:t>Lithespeed</a:t>
            </a:r>
            <a:r>
              <a:rPr lang="en-US" dirty="0" smtClean="0"/>
              <a:t> Presentation on Agile Project Management </a:t>
            </a:r>
            <a:r>
              <a:rPr lang="en-US" dirty="0" err="1" smtClean="0"/>
              <a:t>Augistine</a:t>
            </a:r>
            <a:endParaRPr lang="en-US" dirty="0" smtClean="0"/>
          </a:p>
          <a:p>
            <a:pPr marL="342900" indent="-342900">
              <a:buFont typeface="Arial"/>
              <a:buChar char="•"/>
            </a:pPr>
            <a:r>
              <a:rPr lang="en-US" dirty="0" smtClean="0"/>
              <a:t>Project Management Institute </a:t>
            </a:r>
          </a:p>
          <a:p>
            <a:pPr marL="342900" indent="-342900">
              <a:buFont typeface="Arial"/>
              <a:buChar char="•"/>
            </a:pPr>
            <a:r>
              <a:rPr lang="en-US" dirty="0" smtClean="0"/>
              <a:t>www.Mountaingoatsoftware.com</a:t>
            </a:r>
            <a:endParaRPr lang="en-US" dirty="0"/>
          </a:p>
        </p:txBody>
      </p:sp>
      <p:pic>
        <p:nvPicPr>
          <p:cNvPr id="4" name="Picture 3"/>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776658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at the End of Today</a:t>
            </a:r>
            <a:endParaRPr lang="en-US" dirty="0"/>
          </a:p>
        </p:txBody>
      </p:sp>
      <p:sp>
        <p:nvSpPr>
          <p:cNvPr id="3" name="Content Placeholder 2"/>
          <p:cNvSpPr>
            <a:spLocks noGrp="1"/>
          </p:cNvSpPr>
          <p:nvPr>
            <p:ph idx="1"/>
          </p:nvPr>
        </p:nvSpPr>
        <p:spPr>
          <a:xfrm>
            <a:off x="304800" y="1143000"/>
            <a:ext cx="6553200" cy="4724401"/>
          </a:xfrm>
        </p:spPr>
        <p:txBody>
          <a:bodyPr>
            <a:normAutofit/>
          </a:bodyPr>
          <a:lstStyle/>
          <a:p>
            <a:pPr marL="342900" indent="-342900">
              <a:buFont typeface="Arial"/>
              <a:buChar char="•"/>
            </a:pPr>
            <a:r>
              <a:rPr lang="en-US" sz="2400" dirty="0" smtClean="0"/>
              <a:t>Evaluate the landscape </a:t>
            </a:r>
          </a:p>
          <a:p>
            <a:pPr marL="342900" indent="-342900">
              <a:buFont typeface="Arial"/>
              <a:buChar char="•"/>
            </a:pPr>
            <a:r>
              <a:rPr lang="en-US" sz="2400" dirty="0" smtClean="0"/>
              <a:t>Learn from hearing about the SG transformation</a:t>
            </a:r>
          </a:p>
          <a:p>
            <a:pPr marL="342900" indent="-342900">
              <a:buFont typeface="Arial"/>
              <a:buChar char="•"/>
            </a:pPr>
            <a:r>
              <a:rPr lang="en-US" sz="2400" dirty="0" smtClean="0"/>
              <a:t>Learn about the skills you need to elevate and how </a:t>
            </a:r>
          </a:p>
          <a:p>
            <a:pPr marL="342900" indent="-342900">
              <a:buFont typeface="Arial"/>
              <a:buChar char="•"/>
            </a:pPr>
            <a:r>
              <a:rPr lang="en-US" sz="2400" dirty="0" smtClean="0"/>
              <a:t>Evaluate your current situation vs. the skills  you will need</a:t>
            </a:r>
          </a:p>
          <a:p>
            <a:pPr marL="342900" indent="-342900">
              <a:buFont typeface="Arial"/>
              <a:buChar char="•"/>
            </a:pPr>
            <a:r>
              <a:rPr lang="en-US" sz="2400" dirty="0" smtClean="0"/>
              <a:t>Establish a concrete action plan to gain the needed skills and how you will apply them </a:t>
            </a:r>
          </a:p>
          <a:p>
            <a:pPr marL="342900" indent="-342900">
              <a:buFont typeface="Arial"/>
              <a:buChar char="•"/>
            </a:pPr>
            <a:r>
              <a:rPr lang="en-US" sz="2400" dirty="0" smtClean="0"/>
              <a:t>Network and leverage the support mechanism </a:t>
            </a:r>
            <a:endParaRPr lang="en-US" sz="2400" dirty="0"/>
          </a:p>
        </p:txBody>
      </p:sp>
      <p:pic>
        <p:nvPicPr>
          <p:cNvPr id="5" name="Picture 4"/>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460808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Experience </a:t>
            </a:r>
            <a:endParaRPr lang="en-US" dirty="0"/>
          </a:p>
        </p:txBody>
      </p:sp>
      <p:sp>
        <p:nvSpPr>
          <p:cNvPr id="3" name="Content Placeholder 2"/>
          <p:cNvSpPr>
            <a:spLocks noGrp="1"/>
          </p:cNvSpPr>
          <p:nvPr>
            <p:ph idx="1"/>
          </p:nvPr>
        </p:nvSpPr>
        <p:spPr>
          <a:xfrm>
            <a:off x="457200" y="1447800"/>
            <a:ext cx="6553200" cy="4267200"/>
          </a:xfrm>
        </p:spPr>
        <p:txBody>
          <a:bodyPr/>
          <a:lstStyle/>
          <a:p>
            <a:pPr marL="342900" indent="-342900">
              <a:buFont typeface="Arial"/>
              <a:buChar char="•"/>
            </a:pPr>
            <a:r>
              <a:rPr lang="en-US" sz="2400" dirty="0" smtClean="0"/>
              <a:t>Jim Hannon PMP, MBA, PM-RMP, PM-ACP, CSM, CSP,CSPO (PhD student)</a:t>
            </a:r>
          </a:p>
          <a:p>
            <a:pPr marL="342900" indent="-342900">
              <a:buFont typeface="Arial"/>
              <a:buChar char="•"/>
            </a:pPr>
            <a:r>
              <a:rPr lang="en-US" sz="2400" dirty="0" smtClean="0"/>
              <a:t>Over 20 +  years experience (software, financial, consulting with the govt.)</a:t>
            </a:r>
          </a:p>
          <a:p>
            <a:pPr marL="342900" indent="-342900">
              <a:buFont typeface="Arial"/>
              <a:buChar char="•"/>
            </a:pPr>
            <a:r>
              <a:rPr lang="en-US" sz="2400" dirty="0" smtClean="0"/>
              <a:t>Adjunct faculty and instructor </a:t>
            </a:r>
          </a:p>
          <a:p>
            <a:pPr marL="342900" indent="-342900">
              <a:buFont typeface="Arial"/>
              <a:buChar char="•"/>
            </a:pPr>
            <a:r>
              <a:rPr lang="en-US" sz="2400" dirty="0" smtClean="0"/>
              <a:t>Frequent speaker at PMI and other industry events</a:t>
            </a:r>
          </a:p>
          <a:p>
            <a:pPr marL="342900" indent="-342900">
              <a:buFont typeface="Arial"/>
              <a:buChar char="•"/>
            </a:pPr>
            <a:endParaRPr lang="en-US" dirty="0" smtClean="0"/>
          </a:p>
        </p:txBody>
      </p:sp>
      <p:pic>
        <p:nvPicPr>
          <p:cNvPr id="5" name="Picture 4"/>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546768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Current State of PM and PMOs </a:t>
            </a:r>
            <a:endParaRPr lang="en-US" dirty="0"/>
          </a:p>
        </p:txBody>
      </p:sp>
      <p:sp>
        <p:nvSpPr>
          <p:cNvPr id="3" name="Content Placeholder 2"/>
          <p:cNvSpPr>
            <a:spLocks noGrp="1"/>
          </p:cNvSpPr>
          <p:nvPr>
            <p:ph idx="1"/>
          </p:nvPr>
        </p:nvSpPr>
        <p:spPr/>
        <p:txBody>
          <a:bodyPr>
            <a:normAutofit lnSpcReduction="10000"/>
          </a:bodyPr>
          <a:lstStyle/>
          <a:p>
            <a:pPr marL="342900" indent="-342900">
              <a:buFont typeface="Arial"/>
              <a:buChar char="•"/>
            </a:pPr>
            <a:r>
              <a:rPr lang="en-US" sz="2400" dirty="0" smtClean="0"/>
              <a:t>PMs and Project Management Offices (PMO) are still seen as a cost center</a:t>
            </a:r>
          </a:p>
          <a:p>
            <a:pPr marL="342900" indent="-342900">
              <a:buFont typeface="Arial"/>
              <a:buChar char="•"/>
            </a:pPr>
            <a:r>
              <a:rPr lang="en-US" sz="2400" dirty="0" smtClean="0"/>
              <a:t>PMs need to be more hands on-lead the teams </a:t>
            </a:r>
          </a:p>
          <a:p>
            <a:pPr marL="342900" indent="-342900">
              <a:buFont typeface="Arial"/>
              <a:buChar char="•"/>
            </a:pPr>
            <a:r>
              <a:rPr lang="en-US" sz="2400" dirty="0" smtClean="0"/>
              <a:t>The good PM offers leadership, motivates , helps solve problems (impediments –remember this for later) and makes things happen</a:t>
            </a:r>
          </a:p>
          <a:p>
            <a:pPr marL="342900" indent="-342900">
              <a:buFont typeface="Arial"/>
              <a:buChar char="•"/>
            </a:pPr>
            <a:r>
              <a:rPr lang="en-US" sz="2400" dirty="0" smtClean="0"/>
              <a:t>The bad PM is deemed an admin person not a key member of the team </a:t>
            </a:r>
          </a:p>
          <a:p>
            <a:pPr marL="342900" indent="-342900">
              <a:buFont typeface="Arial"/>
              <a:buChar char="•"/>
            </a:pPr>
            <a:r>
              <a:rPr lang="en-US" sz="2400" dirty="0" smtClean="0"/>
              <a:t>Program and portfolio management is still misunderstood </a:t>
            </a:r>
          </a:p>
          <a:p>
            <a:pPr marL="342900" indent="-342900">
              <a:buFont typeface="Arial"/>
              <a:buChar char="•"/>
            </a:pPr>
            <a:r>
              <a:rPr lang="en-US" sz="2400" dirty="0" smtClean="0"/>
              <a:t>Overall we give value,  but we need to deliver more and get a full seat at the table !!</a:t>
            </a:r>
            <a:endParaRPr lang="en-US" sz="2400" dirty="0"/>
          </a:p>
        </p:txBody>
      </p:sp>
      <p:pic>
        <p:nvPicPr>
          <p:cNvPr id="5" name="Picture 4"/>
          <p:cNvPicPr>
            <a:picLocks noChangeAspect="1"/>
          </p:cNvPicPr>
          <p:nvPr/>
        </p:nvPicPr>
        <p:blipFill>
          <a:blip r:embed="rId2"/>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2614613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Data to Consider </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dirty="0"/>
              <a:t>The Project Management Institute’s </a:t>
            </a:r>
            <a:r>
              <a:rPr lang="en-US" dirty="0">
                <a:hlinkClick r:id="rId2"/>
              </a:rPr>
              <a:t>Pulse of the Profession</a:t>
            </a:r>
            <a:r>
              <a:rPr lang="en-US" dirty="0"/>
              <a:t> is a global research study </a:t>
            </a:r>
            <a:r>
              <a:rPr lang="en-US" dirty="0" smtClean="0"/>
              <a:t>in 2014 the </a:t>
            </a:r>
            <a:r>
              <a:rPr lang="en-US" dirty="0"/>
              <a:t>results show that in order to remain competitive, organizations must tie projects to strategy and place a primary focus on people, processes, and outcomes.</a:t>
            </a:r>
            <a:br>
              <a:rPr lang="en-US" dirty="0"/>
            </a:br>
            <a:endParaRPr lang="en-US" dirty="0" smtClean="0"/>
          </a:p>
          <a:p>
            <a:pPr marL="342900" indent="-342900">
              <a:buFont typeface="Arial"/>
              <a:buChar char="•"/>
            </a:pPr>
            <a:r>
              <a:rPr lang="en-US" dirty="0"/>
              <a:t>PMI’s Pulse research reveals the reason: just 42 percent of organizations report having high alignment of projects to organizational strategy. Furthermore, only 32 percent of organizations report that their projects are better aligned compared with those of a year ago.</a:t>
            </a:r>
            <a:br>
              <a:rPr lang="en-US" dirty="0"/>
            </a:br>
            <a:endParaRPr lang="en-US" dirty="0" smtClean="0"/>
          </a:p>
          <a:p>
            <a:r>
              <a:rPr lang="en-US" sz="1100" dirty="0" smtClean="0"/>
              <a:t>Read </a:t>
            </a:r>
            <a:r>
              <a:rPr lang="en-US" sz="1100" dirty="0"/>
              <a:t>more at http://www.business2community.com/strategy/state-project-management-2014-01028542#00rluUq9aqgLVKUD.99</a:t>
            </a:r>
          </a:p>
          <a:p>
            <a:endParaRPr lang="en-US" b="1" dirty="0"/>
          </a:p>
        </p:txBody>
      </p:sp>
      <p:pic>
        <p:nvPicPr>
          <p:cNvPr id="5" name="Picture 4"/>
          <p:cNvPicPr>
            <a:picLocks noChangeAspect="1"/>
          </p:cNvPicPr>
          <p:nvPr/>
        </p:nvPicPr>
        <p:blipFill>
          <a:blip r:embed="rId3"/>
          <a:stretch>
            <a:fillRect/>
          </a:stretch>
        </p:blipFill>
        <p:spPr>
          <a:xfrm>
            <a:off x="2590800" y="5334000"/>
            <a:ext cx="1981200" cy="1295400"/>
          </a:xfrm>
          <a:prstGeom prst="rect">
            <a:avLst/>
          </a:prstGeom>
        </p:spPr>
      </p:pic>
      <p:pic>
        <p:nvPicPr>
          <p:cNvPr id="6" name="Picture 5"/>
          <p:cNvPicPr>
            <a:picLocks noChangeAspect="1"/>
          </p:cNvPicPr>
          <p:nvPr/>
        </p:nvPicPr>
        <p:blipFill>
          <a:blip r:embed="rId4"/>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632840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Interactive Exercise #1</a:t>
            </a:r>
            <a:endParaRPr lang="en-US" dirty="0"/>
          </a:p>
        </p:txBody>
      </p:sp>
      <p:pic>
        <p:nvPicPr>
          <p:cNvPr id="6" name="Content Placeholder 5"/>
          <p:cNvPicPr>
            <a:picLocks noGrp="1" noChangeAspect="1"/>
          </p:cNvPicPr>
          <p:nvPr>
            <p:ph idx="1"/>
          </p:nvPr>
        </p:nvPicPr>
        <p:blipFill>
          <a:blip r:embed="rId2"/>
          <a:srcRect t="13849" b="13849"/>
          <a:stretch>
            <a:fillRect/>
          </a:stretch>
        </p:blipFill>
        <p:spPr/>
      </p:pic>
      <p:pic>
        <p:nvPicPr>
          <p:cNvPr id="7" name="Picture 6"/>
          <p:cNvPicPr>
            <a:picLocks noChangeAspect="1"/>
          </p:cNvPicPr>
          <p:nvPr/>
        </p:nvPicPr>
        <p:blipFill>
          <a:blip r:embed="rId3"/>
          <a:stretch>
            <a:fillRect/>
          </a:stretch>
        </p:blipFill>
        <p:spPr>
          <a:xfrm>
            <a:off x="7696200" y="5410200"/>
            <a:ext cx="1447800" cy="838499"/>
          </a:xfrm>
          <a:prstGeom prst="rect">
            <a:avLst/>
          </a:prstGeom>
        </p:spPr>
      </p:pic>
    </p:spTree>
    <p:extLst>
      <p:ext uri="{BB962C8B-B14F-4D97-AF65-F5344CB8AC3E}">
        <p14:creationId xmlns:p14="http://schemas.microsoft.com/office/powerpoint/2010/main" val="3400754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Warm Solar Wave: Animated Layout">
  <a:themeElements>
    <a:clrScheme name="WarmSolarWave">
      <a:dk1>
        <a:sysClr val="windowText" lastClr="000000"/>
      </a:dk1>
      <a:lt1>
        <a:sysClr val="window" lastClr="FFFFFF"/>
      </a:lt1>
      <a:dk2>
        <a:srgbClr val="1F497D"/>
      </a:dk2>
      <a:lt2>
        <a:srgbClr val="8ED482"/>
      </a:lt2>
      <a:accent1>
        <a:srgbClr val="FFCC33"/>
      </a:accent1>
      <a:accent2>
        <a:srgbClr val="FF9932"/>
      </a:accent2>
      <a:accent3>
        <a:srgbClr val="FF6532"/>
      </a:accent3>
      <a:accent4>
        <a:srgbClr val="EDFF32"/>
      </a:accent4>
      <a:accent5>
        <a:srgbClr val="A5A5A5"/>
      </a:accent5>
      <a:accent6>
        <a:srgbClr val="001964"/>
      </a:accent6>
      <a:hlink>
        <a:srgbClr val="7F7F7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m Solar Wave: Static Layout">
  <a:themeElements>
    <a:clrScheme name="WarmSolarWave">
      <a:dk1>
        <a:sysClr val="windowText" lastClr="000000"/>
      </a:dk1>
      <a:lt1>
        <a:sysClr val="window" lastClr="FFFFFF"/>
      </a:lt1>
      <a:dk2>
        <a:srgbClr val="1F497D"/>
      </a:dk2>
      <a:lt2>
        <a:srgbClr val="8ED482"/>
      </a:lt2>
      <a:accent1>
        <a:srgbClr val="FFCC33"/>
      </a:accent1>
      <a:accent2>
        <a:srgbClr val="FF9932"/>
      </a:accent2>
      <a:accent3>
        <a:srgbClr val="FF6532"/>
      </a:accent3>
      <a:accent4>
        <a:srgbClr val="EDFF32"/>
      </a:accent4>
      <a:accent5>
        <a:srgbClr val="A5A5A5"/>
      </a:accent5>
      <a:accent6>
        <a:srgbClr val="001964"/>
      </a:accent6>
      <a:hlink>
        <a:srgbClr val="7F7F7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4970</TotalTime>
  <Words>2474</Words>
  <Application>Microsoft Office PowerPoint</Application>
  <PresentationFormat>On-screen Show (4:3)</PresentationFormat>
  <Paragraphs>497</Paragraphs>
  <Slides>49</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ＭＳ Ｐゴシック</vt:lpstr>
      <vt:lpstr>Arial</vt:lpstr>
      <vt:lpstr>Calibri</vt:lpstr>
      <vt:lpstr>Cambria</vt:lpstr>
      <vt:lpstr>Courier New</vt:lpstr>
      <vt:lpstr>Gill Sans</vt:lpstr>
      <vt:lpstr>Times New Roman</vt:lpstr>
      <vt:lpstr>Wingdings</vt:lpstr>
      <vt:lpstr>ヒラギノ角ゴ Pro W3</vt:lpstr>
      <vt:lpstr>Warm Solar Wave: Animated Layout</vt:lpstr>
      <vt:lpstr>Warm Solar Wave: Static Layout</vt:lpstr>
      <vt:lpstr>An Inside Look at an Agile Transformation-Elevating Your Skills </vt:lpstr>
      <vt:lpstr>Your Journey Today is About </vt:lpstr>
      <vt:lpstr>And….</vt:lpstr>
      <vt:lpstr>Areas We Will Cover </vt:lpstr>
      <vt:lpstr>You at the End of Today</vt:lpstr>
      <vt:lpstr>My Experience </vt:lpstr>
      <vt:lpstr>The Current State of PM and PMOs </vt:lpstr>
      <vt:lpstr>Some Data to Consider </vt:lpstr>
      <vt:lpstr>Interactive Exercise #1</vt:lpstr>
      <vt:lpstr>Increased Consumer  Expectations</vt:lpstr>
      <vt:lpstr>Increased Work Pressure</vt:lpstr>
      <vt:lpstr>What is This Thing Called Agile?</vt:lpstr>
      <vt:lpstr>History of Agile &amp; Lean</vt:lpstr>
      <vt:lpstr>Key Agile Principles</vt:lpstr>
      <vt:lpstr>Scrum has been used by:</vt:lpstr>
      <vt:lpstr>PowerPoint Presentation</vt:lpstr>
      <vt:lpstr>The Details on the Scrum Process </vt:lpstr>
      <vt:lpstr>Scrum Master</vt:lpstr>
      <vt:lpstr>Sprint Planning Meeting</vt:lpstr>
      <vt:lpstr>Sprint</vt:lpstr>
      <vt:lpstr>Sprint Review Meeting</vt:lpstr>
      <vt:lpstr>Product Backlog</vt:lpstr>
      <vt:lpstr>Estimation of Product Backlog Items</vt:lpstr>
      <vt:lpstr>Some Data to Consider </vt:lpstr>
      <vt:lpstr>Waterfall vs. Agile </vt:lpstr>
      <vt:lpstr>Interactive Exercise #2</vt:lpstr>
      <vt:lpstr>Can PM and Agile Coexist?</vt:lpstr>
      <vt:lpstr>Transitioning to Agile PM</vt:lpstr>
      <vt:lpstr>PowerPoint Presentation</vt:lpstr>
      <vt:lpstr>Organic Teams</vt:lpstr>
      <vt:lpstr>Encourage Diversified Roles</vt:lpstr>
      <vt:lpstr>Guiding Vision</vt:lpstr>
      <vt:lpstr>Inside The SG Transformation</vt:lpstr>
      <vt:lpstr>The SG Business </vt:lpstr>
      <vt:lpstr>Introduction</vt:lpstr>
      <vt:lpstr>Introduction</vt:lpstr>
      <vt:lpstr>The Process </vt:lpstr>
      <vt:lpstr>Where Are We?</vt:lpstr>
      <vt:lpstr>What We Have Learned?</vt:lpstr>
      <vt:lpstr>Is This the New Agile PM ?</vt:lpstr>
      <vt:lpstr>An Overview of the New Agile PM </vt:lpstr>
      <vt:lpstr>The New Agile PM</vt:lpstr>
      <vt:lpstr>The New Agile PM</vt:lpstr>
      <vt:lpstr>Skills for the New Agile PM</vt:lpstr>
      <vt:lpstr>Skills for the New Agile PM (cont)</vt:lpstr>
      <vt:lpstr>The PMO and Agile </vt:lpstr>
      <vt:lpstr>Interactive Exercise #3</vt:lpstr>
      <vt:lpstr>Conclusion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james hannon</cp:lastModifiedBy>
  <cp:revision>102</cp:revision>
  <dcterms:created xsi:type="dcterms:W3CDTF">2010-09-23T18:44:53Z</dcterms:created>
  <dcterms:modified xsi:type="dcterms:W3CDTF">2015-05-15T02:05:33Z</dcterms:modified>
</cp:coreProperties>
</file>