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6"/>
  </p:notesMasterIdLst>
  <p:sldIdLst>
    <p:sldId id="256" r:id="rId2"/>
    <p:sldId id="272" r:id="rId3"/>
    <p:sldId id="261" r:id="rId4"/>
    <p:sldId id="259" r:id="rId5"/>
    <p:sldId id="262" r:id="rId6"/>
    <p:sldId id="268" r:id="rId7"/>
    <p:sldId id="263" r:id="rId8"/>
    <p:sldId id="271" r:id="rId9"/>
    <p:sldId id="280" r:id="rId10"/>
    <p:sldId id="281" r:id="rId11"/>
    <p:sldId id="282" r:id="rId12"/>
    <p:sldId id="283" r:id="rId13"/>
    <p:sldId id="284" r:id="rId14"/>
    <p:sldId id="264" r:id="rId15"/>
    <p:sldId id="265" r:id="rId16"/>
    <p:sldId id="273" r:id="rId17"/>
    <p:sldId id="274" r:id="rId18"/>
    <p:sldId id="266" r:id="rId19"/>
    <p:sldId id="267" r:id="rId20"/>
    <p:sldId id="258" r:id="rId21"/>
    <p:sldId id="269" r:id="rId22"/>
    <p:sldId id="270" r:id="rId23"/>
    <p:sldId id="260" r:id="rId24"/>
    <p:sldId id="285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8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C2496B-D426-4507-8D13-760F676E002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750DF-11FA-4E74-9194-51D224802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28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86FB6-F684-4A07-80FF-8C16C2665849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EF23-6EE5-4952-922D-2937652B969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86FB6-F684-4A07-80FF-8C16C2665849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EF23-6EE5-4952-922D-2937652B96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86FB6-F684-4A07-80FF-8C16C2665849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EF23-6EE5-4952-922D-2937652B96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86FB6-F684-4A07-80FF-8C16C2665849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EF23-6EE5-4952-922D-2937652B96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86FB6-F684-4A07-80FF-8C16C2665849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EF23-6EE5-4952-922D-2937652B969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86FB6-F684-4A07-80FF-8C16C2665849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EF23-6EE5-4952-922D-2937652B96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86FB6-F684-4A07-80FF-8C16C2665849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EF23-6EE5-4952-922D-2937652B96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86FB6-F684-4A07-80FF-8C16C2665849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EF23-6EE5-4952-922D-2937652B96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86FB6-F684-4A07-80FF-8C16C2665849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EF23-6EE5-4952-922D-2937652B96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86FB6-F684-4A07-80FF-8C16C2665849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EF23-6EE5-4952-922D-2937652B96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86FB6-F684-4A07-80FF-8C16C2665849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0B0EF23-6EE5-4952-922D-2937652B969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5186FB6-F684-4A07-80FF-8C16C2665849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0B0EF23-6EE5-4952-922D-2937652B9695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5" t="80835" r="31529" b="7346"/>
          <a:stretch/>
        </p:blipFill>
        <p:spPr bwMode="auto">
          <a:xfrm>
            <a:off x="2244761" y="6019800"/>
            <a:ext cx="4654479" cy="62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" y="511175"/>
            <a:ext cx="8610600" cy="230822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/>
                </a:solidFill>
              </a:rPr>
              <a:t>Ninth</a:t>
            </a:r>
            <a:br>
              <a:rPr lang="en-US" b="1" dirty="0" smtClean="0">
                <a:solidFill>
                  <a:schemeClr val="accent3"/>
                </a:solidFill>
              </a:rPr>
            </a:br>
            <a:r>
              <a:rPr lang="en-US" b="1" dirty="0" smtClean="0">
                <a:solidFill>
                  <a:schemeClr val="accent3"/>
                </a:solidFill>
              </a:rPr>
              <a:t>Project Management in Practice</a:t>
            </a:r>
            <a:br>
              <a:rPr lang="en-US" b="1" dirty="0" smtClean="0">
                <a:solidFill>
                  <a:schemeClr val="accent3"/>
                </a:solidFill>
              </a:rPr>
            </a:br>
            <a:r>
              <a:rPr lang="en-US" b="1" dirty="0" smtClean="0">
                <a:solidFill>
                  <a:schemeClr val="accent3"/>
                </a:solidFill>
              </a:rPr>
              <a:t>2015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Project Management Competency</a:t>
            </a:r>
            <a:endParaRPr lang="en-US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38400" y="4713982"/>
            <a:ext cx="4267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May 15–16, 2015</a:t>
            </a:r>
          </a:p>
          <a:p>
            <a:pPr algn="ctr"/>
            <a:r>
              <a:rPr lang="en-US" sz="32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Boston &amp; Online</a:t>
            </a:r>
            <a:endParaRPr lang="en-US" sz="32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151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09600"/>
            <a:ext cx="8382000" cy="1752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What a </a:t>
            </a:r>
            <a:r>
              <a:rPr lang="en-US" b="1" dirty="0" smtClean="0"/>
              <a:t>Knowledge Module</a:t>
            </a:r>
            <a:br>
              <a:rPr lang="en-US" b="1" dirty="0" smtClean="0"/>
            </a:br>
            <a:r>
              <a:rPr lang="en-US" dirty="0" smtClean="0"/>
              <a:t>Looks Like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094" y="2667000"/>
            <a:ext cx="4443412" cy="3876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672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09600"/>
            <a:ext cx="8382000" cy="1752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Technical </a:t>
            </a:r>
            <a:r>
              <a:rPr lang="en-US" b="1" dirty="0" smtClean="0"/>
              <a:t>Knowledge Domain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654262"/>
            <a:ext cx="7696200" cy="420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4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09600"/>
            <a:ext cx="8763000" cy="1295400"/>
          </a:xfrm>
        </p:spPr>
        <p:txBody>
          <a:bodyPr anchor="ctr">
            <a:normAutofit/>
          </a:bodyPr>
          <a:lstStyle/>
          <a:p>
            <a:pPr algn="ctr"/>
            <a:r>
              <a:rPr lang="en-US" sz="4800" dirty="0" smtClean="0"/>
              <a:t>Behavioral </a:t>
            </a:r>
            <a:r>
              <a:rPr lang="en-US" sz="4800" b="1" dirty="0" smtClean="0"/>
              <a:t>Knowledge Domain</a:t>
            </a:r>
            <a:endParaRPr lang="en-US" sz="4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752600"/>
            <a:ext cx="5486400" cy="5139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9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09600"/>
            <a:ext cx="8763000" cy="1295400"/>
          </a:xfrm>
        </p:spPr>
        <p:txBody>
          <a:bodyPr anchor="ctr">
            <a:normAutofit/>
          </a:bodyPr>
          <a:lstStyle/>
          <a:p>
            <a:pPr algn="ctr"/>
            <a:r>
              <a:rPr lang="en-US" sz="6000" dirty="0" smtClean="0"/>
              <a:t>Conclusions</a:t>
            </a:r>
            <a:endParaRPr lang="en-US" sz="6000" b="1" dirty="0"/>
          </a:p>
        </p:txBody>
      </p:sp>
      <p:sp>
        <p:nvSpPr>
          <p:cNvPr id="3" name="Rectangle 2"/>
          <p:cNvSpPr/>
          <p:nvPr/>
        </p:nvSpPr>
        <p:spPr>
          <a:xfrm>
            <a:off x="457200" y="1981200"/>
            <a:ext cx="8305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>
                    <a:lumMod val="95000"/>
                  </a:schemeClr>
                </a:solidFill>
                <a:latin typeface="+mj-lt"/>
              </a:rPr>
              <a:t>How Does Academia Plan to Develop and Deliver PM Competency?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At </a:t>
            </a:r>
            <a:r>
              <a:rPr lang="en-US" sz="2800" b="1" dirty="0">
                <a:solidFill>
                  <a:schemeClr val="tx1">
                    <a:lumMod val="95000"/>
                  </a:schemeClr>
                </a:solidFill>
                <a:latin typeface="+mj-lt"/>
              </a:rPr>
              <a:t>the </a:t>
            </a:r>
            <a:r>
              <a:rPr lang="en-US" sz="2800" b="1" dirty="0" smtClean="0">
                <a:solidFill>
                  <a:srgbClr val="FFFF00"/>
                </a:solidFill>
                <a:latin typeface="+mj-lt"/>
              </a:rPr>
              <a:t>undergraduate</a:t>
            </a: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 </a:t>
            </a:r>
            <a:r>
              <a:rPr lang="en-US" sz="2800" b="1" dirty="0">
                <a:solidFill>
                  <a:schemeClr val="tx1">
                    <a:lumMod val="95000"/>
                  </a:schemeClr>
                </a:solidFill>
                <a:latin typeface="+mj-lt"/>
              </a:rPr>
              <a:t>level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>
                    <a:lumMod val="95000"/>
                  </a:schemeClr>
                </a:solidFill>
                <a:latin typeface="+mj-lt"/>
              </a:rPr>
              <a:t>The Foundational Course </a:t>
            </a: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(PM-1) is: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Relevant to all disciplines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Adapted </a:t>
            </a:r>
            <a:r>
              <a:rPr lang="en-US" sz="2800" b="1" dirty="0">
                <a:solidFill>
                  <a:schemeClr val="tx1">
                    <a:lumMod val="95000"/>
                  </a:schemeClr>
                </a:solidFill>
                <a:latin typeface="+mj-lt"/>
              </a:rPr>
              <a:t>for use in different countries </a:t>
            </a: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and industrial disciplines</a:t>
            </a:r>
            <a:endParaRPr lang="en-US" sz="2800" b="1" dirty="0">
              <a:solidFill>
                <a:schemeClr val="tx1">
                  <a:lumMod val="95000"/>
                </a:schemeClr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Provide detailed </a:t>
            </a:r>
            <a:r>
              <a:rPr lang="en-US" sz="2800" b="1" dirty="0">
                <a:solidFill>
                  <a:schemeClr val="tx1">
                    <a:lumMod val="95000"/>
                  </a:schemeClr>
                </a:solidFill>
                <a:latin typeface="+mj-lt"/>
              </a:rPr>
              <a:t>curriculum and </a:t>
            </a: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teaching </a:t>
            </a:r>
            <a:r>
              <a:rPr lang="en-US" sz="2800" b="1" dirty="0">
                <a:solidFill>
                  <a:schemeClr val="tx1">
                    <a:lumMod val="95000"/>
                  </a:schemeClr>
                </a:solidFill>
                <a:latin typeface="+mj-lt"/>
              </a:rPr>
              <a:t>r</a:t>
            </a: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esources</a:t>
            </a:r>
            <a:endParaRPr lang="en-US" sz="2800" b="1" dirty="0">
              <a:solidFill>
                <a:schemeClr val="tx1">
                  <a:lumMod val="95000"/>
                </a:schemeClr>
              </a:solidFill>
              <a:latin typeface="+mj-lt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>
                    <a:lumMod val="95000"/>
                  </a:schemeClr>
                </a:solidFill>
                <a:latin typeface="+mj-lt"/>
              </a:rPr>
              <a:t>Learning outcomes, syllabus, rubrics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Term </a:t>
            </a:r>
            <a:r>
              <a:rPr lang="en-US" sz="2800" b="1" dirty="0">
                <a:solidFill>
                  <a:schemeClr val="tx1">
                    <a:lumMod val="95000"/>
                  </a:schemeClr>
                </a:solidFill>
                <a:latin typeface="+mj-lt"/>
              </a:rPr>
              <a:t>projects, </a:t>
            </a: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activities</a:t>
            </a:r>
            <a:r>
              <a:rPr lang="en-US" sz="2800" b="1" dirty="0">
                <a:solidFill>
                  <a:schemeClr val="tx1">
                    <a:lumMod val="95000"/>
                  </a:schemeClr>
                </a:solidFill>
                <a:latin typeface="+mj-lt"/>
              </a:rPr>
              <a:t>, </a:t>
            </a: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+mj-lt"/>
              </a:rPr>
              <a:t>mini-case study</a:t>
            </a:r>
          </a:p>
        </p:txBody>
      </p:sp>
    </p:spTree>
    <p:extLst>
      <p:ext uri="{BB962C8B-B14F-4D97-AF65-F5344CB8AC3E}">
        <p14:creationId xmlns:p14="http://schemas.microsoft.com/office/powerpoint/2010/main" val="320989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"/>
            <a:ext cx="8382000" cy="1219200"/>
          </a:xfrm>
        </p:spPr>
        <p:txBody>
          <a:bodyPr anchor="ctr">
            <a:normAutofit/>
          </a:bodyPr>
          <a:lstStyle/>
          <a:p>
            <a:pPr algn="ctr"/>
            <a:r>
              <a:rPr lang="en-US" sz="6000" b="1" dirty="0" smtClean="0"/>
              <a:t>Alice Santiago</a:t>
            </a:r>
            <a:endParaRPr lang="en-US" sz="6000" b="1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895600" y="1752600"/>
            <a:ext cx="57150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Director,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3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Program Management Office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City of Boston</a:t>
            </a:r>
            <a:endParaRPr kumimoji="0" lang="en-US" altLang="en-US" sz="3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68" t="22379" r="17293" b="39573"/>
          <a:stretch/>
        </p:blipFill>
        <p:spPr bwMode="auto">
          <a:xfrm>
            <a:off x="1401467" y="4100904"/>
            <a:ext cx="6493466" cy="2680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2034032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95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152400"/>
            <a:ext cx="8915400" cy="1752600"/>
          </a:xfrm>
        </p:spPr>
        <p:txBody>
          <a:bodyPr anchor="ctr">
            <a:noAutofit/>
          </a:bodyPr>
          <a:lstStyle/>
          <a:p>
            <a:pPr algn="ctr"/>
            <a:r>
              <a:rPr lang="en-US" sz="4800" b="1" dirty="0" smtClean="0"/>
              <a:t>Vijay Kanabar &amp; Alice Santiago</a:t>
            </a:r>
            <a:endParaRPr lang="en-US" sz="48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85800" y="4983540"/>
            <a:ext cx="35052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Associate Professor,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Computer Science &amp; Administrative Science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MET College</a:t>
            </a:r>
            <a:endParaRPr kumimoji="0" lang="en-US" alt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9" r="10658"/>
          <a:stretch/>
        </p:blipFill>
        <p:spPr bwMode="auto">
          <a:xfrm>
            <a:off x="1124606" y="1828800"/>
            <a:ext cx="2112579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876800" y="5168206"/>
            <a:ext cx="3962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Director,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Program Management Office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City of Boston</a:t>
            </a:r>
            <a:endParaRPr kumimoji="0" lang="en-US" alt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828800"/>
            <a:ext cx="2034032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049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0"/>
            <a:ext cx="8839200" cy="3886200"/>
          </a:xfrm>
        </p:spPr>
        <p:txBody>
          <a:bodyPr anchor="ctr">
            <a:normAutofit/>
          </a:bodyPr>
          <a:lstStyle/>
          <a:p>
            <a:pPr algn="ctr"/>
            <a:r>
              <a:rPr lang="en-US" sz="6000" b="1" dirty="0" smtClean="0"/>
              <a:t>Coffee Break</a:t>
            </a:r>
            <a:endParaRPr lang="en-US" sz="6000" b="1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73"/>
          <a:stretch/>
        </p:blipFill>
        <p:spPr bwMode="auto">
          <a:xfrm>
            <a:off x="1905000" y="2895600"/>
            <a:ext cx="5181600" cy="3683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07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0"/>
            <a:ext cx="8839200" cy="2743200"/>
          </a:xfrm>
        </p:spPr>
        <p:txBody>
          <a:bodyPr anchor="ctr">
            <a:normAutofit/>
          </a:bodyPr>
          <a:lstStyle/>
          <a:p>
            <a:pPr algn="ctr"/>
            <a:r>
              <a:rPr lang="en-US" sz="6000" b="1" dirty="0" smtClean="0"/>
              <a:t>Steve Leybourne</a:t>
            </a:r>
            <a:endParaRPr lang="en-US" sz="60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85800" y="4904603"/>
            <a:ext cx="7772399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Assistant Professor,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Administrative Science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MET College</a:t>
            </a:r>
            <a:endParaRPr kumimoji="0" lang="en-US" altLang="en-US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057400"/>
            <a:ext cx="253365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857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0"/>
            <a:ext cx="8839200" cy="2133600"/>
          </a:xfrm>
        </p:spPr>
        <p:txBody>
          <a:bodyPr anchor="ctr">
            <a:normAutofit/>
          </a:bodyPr>
          <a:lstStyle/>
          <a:p>
            <a:pPr algn="ctr"/>
            <a:r>
              <a:rPr lang="en-US" sz="4400" b="1" dirty="0" smtClean="0"/>
              <a:t>Steve Leybourne &amp; Alice Santiago</a:t>
            </a:r>
            <a:endParaRPr lang="en-US" sz="44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85800" y="5124271"/>
            <a:ext cx="35052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Assistant Professor,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Administrative Science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MET College</a:t>
            </a:r>
            <a:endParaRPr kumimoji="0" lang="en-US" alt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876800" y="5124271"/>
            <a:ext cx="3962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Director,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Program Management Office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City of Boston</a:t>
            </a:r>
            <a:endParaRPr kumimoji="0" lang="en-US" alt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199" y="2323437"/>
            <a:ext cx="2049441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5" y="2323437"/>
            <a:ext cx="253365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85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0"/>
            <a:ext cx="8686800" cy="1143000"/>
          </a:xfrm>
        </p:spPr>
        <p:txBody>
          <a:bodyPr anchor="ctr">
            <a:normAutofit/>
          </a:bodyPr>
          <a:lstStyle/>
          <a:p>
            <a:pPr algn="ctr"/>
            <a:r>
              <a:rPr lang="en-US" sz="7200" b="1" dirty="0" smtClean="0"/>
              <a:t>Jon Lacks</a:t>
            </a:r>
            <a:endParaRPr lang="en-US" sz="72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928241" y="2189112"/>
            <a:ext cx="44958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Partner &amp;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Project Director,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DockYard</a:t>
            </a:r>
            <a:endParaRPr kumimoji="0" lang="en-US" altLang="en-US" sz="4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705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John Lacks Project Management Speak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31242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13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" y="511175"/>
            <a:ext cx="8610600" cy="230822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/>
                </a:solidFill>
              </a:rPr>
              <a:t>Ninth</a:t>
            </a:r>
            <a:br>
              <a:rPr lang="en-US" b="1" dirty="0" smtClean="0">
                <a:solidFill>
                  <a:schemeClr val="accent3"/>
                </a:solidFill>
              </a:rPr>
            </a:br>
            <a:r>
              <a:rPr lang="en-US" b="1" dirty="0" smtClean="0">
                <a:solidFill>
                  <a:schemeClr val="accent3"/>
                </a:solidFill>
              </a:rPr>
              <a:t>Project Management in Practice</a:t>
            </a:r>
            <a:br>
              <a:rPr lang="en-US" b="1" dirty="0" smtClean="0">
                <a:solidFill>
                  <a:schemeClr val="accent3"/>
                </a:solidFill>
              </a:rPr>
            </a:br>
            <a:r>
              <a:rPr lang="en-US" b="1" dirty="0" smtClean="0">
                <a:solidFill>
                  <a:schemeClr val="accent3"/>
                </a:solidFill>
              </a:rPr>
              <a:t>2015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259080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Thanks:</a:t>
            </a:r>
          </a:p>
          <a:p>
            <a:pPr algn="ctr"/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Susan, Lucille, Fiona</a:t>
            </a:r>
          </a:p>
          <a:p>
            <a:pPr algn="ctr"/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Frank &amp; Bill</a:t>
            </a:r>
            <a:endParaRPr lang="en-US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0004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5821" y="762001"/>
            <a:ext cx="8437179" cy="1523999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/>
              <a:t>A Word From Our Sponsor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4010" y="3048000"/>
            <a:ext cx="6400800" cy="1124218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smtClean="0">
                <a:solidFill>
                  <a:srgbClr val="FFFF00"/>
                </a:solidFill>
                <a:latin typeface="+mj-lt"/>
              </a:rPr>
              <a:t>Holly </a:t>
            </a:r>
            <a:r>
              <a:rPr lang="en-US" sz="6000" b="1" dirty="0" err="1" smtClean="0">
                <a:solidFill>
                  <a:srgbClr val="FFFF00"/>
                </a:solidFill>
                <a:latin typeface="+mj-lt"/>
              </a:rPr>
              <a:t>Conviser</a:t>
            </a:r>
            <a:endParaRPr lang="en-US" sz="6000" b="1" dirty="0" smtClean="0">
              <a:solidFill>
                <a:srgbClr val="FFFF00"/>
              </a:solidFill>
              <a:latin typeface="+mj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5" t="80835" r="31529" b="7346"/>
          <a:stretch/>
        </p:blipFill>
        <p:spPr bwMode="auto">
          <a:xfrm>
            <a:off x="2217171" y="5239018"/>
            <a:ext cx="4654479" cy="62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821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762000" y="76200"/>
            <a:ext cx="7391400" cy="685800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Calibri"/>
                <a:cs typeface="Calibri"/>
              </a:rPr>
              <a:t>MET Graduate Programs</a:t>
            </a:r>
            <a:endParaRPr lang="en-US" sz="3600" b="1" dirty="0">
              <a:solidFill>
                <a:srgbClr val="002060"/>
              </a:solidFill>
              <a:latin typeface="Calibri"/>
              <a:cs typeface="Calibri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50086" y="838200"/>
            <a:ext cx="3927296" cy="26670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2000" b="1" dirty="0">
                <a:solidFill>
                  <a:srgbClr val="002060"/>
                </a:solidFill>
                <a:latin typeface="Calibri"/>
                <a:cs typeface="Calibri"/>
              </a:rPr>
              <a:t>Master of Science </a:t>
            </a:r>
            <a:r>
              <a:rPr lang="en-US" sz="2000" b="1" dirty="0" smtClean="0">
                <a:solidFill>
                  <a:srgbClr val="002060"/>
                </a:solidFill>
                <a:latin typeface="Calibri"/>
                <a:cs typeface="Calibri"/>
              </a:rPr>
              <a:t>in Computer Information Systems</a:t>
            </a:r>
            <a:endParaRPr lang="en-US" sz="2000" b="1" dirty="0">
              <a:solidFill>
                <a:srgbClr val="002060"/>
              </a:solidFill>
              <a:latin typeface="Calibri"/>
              <a:cs typeface="Calibri"/>
            </a:endParaRPr>
          </a:p>
          <a:p>
            <a:pPr marL="0" indent="0">
              <a:lnSpc>
                <a:spcPct val="80000"/>
              </a:lnSpc>
              <a:spcBef>
                <a:spcPts val="1000"/>
              </a:spcBef>
              <a:buNone/>
            </a:pPr>
            <a:r>
              <a:rPr lang="en-US" sz="1600" b="1" i="1" u="sng" dirty="0" smtClean="0">
                <a:solidFill>
                  <a:srgbClr val="002060"/>
                </a:solidFill>
                <a:latin typeface="Calibri"/>
                <a:cs typeface="Calibri"/>
              </a:rPr>
              <a:t>Concentrations</a:t>
            </a:r>
            <a:endParaRPr lang="en-US" sz="1600" b="1" i="1" u="sng" dirty="0">
              <a:solidFill>
                <a:srgbClr val="002060"/>
              </a:solidFill>
              <a:latin typeface="Calibri"/>
              <a:cs typeface="Calibri"/>
            </a:endParaRP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Computer Networks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Data </a:t>
            </a: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Analytics – NEW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Database Management &amp; Business Intelligence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Health Informatics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IT </a:t>
            </a: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Project Management 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Security</a:t>
            </a:r>
            <a:endParaRPr lang="en-US" sz="1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Web Application Development</a:t>
            </a:r>
          </a:p>
          <a:p>
            <a:pPr marL="0" indent="0">
              <a:buNone/>
            </a:pP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800528" y="839912"/>
            <a:ext cx="3886200" cy="3505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sz="2000" b="1" dirty="0" smtClean="0">
                <a:solidFill>
                  <a:srgbClr val="002060"/>
                </a:solidFill>
                <a:latin typeface="Calibri"/>
                <a:cs typeface="Calibri"/>
              </a:rPr>
              <a:t>Master of Science in Management</a:t>
            </a:r>
          </a:p>
          <a:p>
            <a:pPr marL="0" indent="0">
              <a:lnSpc>
                <a:spcPct val="80000"/>
              </a:lnSpc>
              <a:spcBef>
                <a:spcPts val="1000"/>
              </a:spcBef>
              <a:buNone/>
            </a:pPr>
            <a:r>
              <a:rPr lang="en-US" sz="1600" b="1" i="1" u="sng" dirty="0" smtClean="0">
                <a:solidFill>
                  <a:srgbClr val="002060"/>
                </a:solidFill>
                <a:latin typeface="Calibri"/>
                <a:cs typeface="Calibri"/>
              </a:rPr>
              <a:t>Degrees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Banking </a:t>
            </a: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&amp; Financial Services Management              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Business Continuity, Security &amp; Risk Management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Economic Development &amp; Tourism Management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Electronic Commerce, Systems &amp; Technology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Financial Economics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Innovation &amp; Technology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Insurance </a:t>
            </a: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Management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International Marketing Management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Multinational Commerce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Project </a:t>
            </a: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Management  </a:t>
            </a:r>
            <a:endParaRPr lang="en-US" sz="1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lvl="0" indent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en-US" sz="1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sz="2000" b="1" dirty="0" smtClean="0">
              <a:solidFill>
                <a:srgbClr val="002060"/>
              </a:solidFill>
              <a:latin typeface="Calibri"/>
              <a:cs typeface="Calibri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sz="2000" b="1" dirty="0">
              <a:solidFill>
                <a:srgbClr val="002060"/>
              </a:solidFill>
              <a:latin typeface="Calibri"/>
              <a:cs typeface="Calibri"/>
            </a:endParaRPr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800528" y="4343400"/>
            <a:ext cx="35814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5425" indent="-2254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j-lt"/>
                <a:ea typeface="MS PGothic" pitchFamily="34" charset="-128"/>
                <a:cs typeface="Verdana" panose="020B0604030504040204" pitchFamily="34" charset="0"/>
              </a:defRPr>
            </a:lvl1pPr>
            <a:lvl2pPr marL="463550" indent="-2381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8975" indent="-2254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112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139825" indent="-2254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2675B4"/>
              </a:buClr>
              <a:buFont typeface="Wingdings" pitchFamily="-64" charset="2"/>
              <a:buChar char="§"/>
              <a:defRPr sz="18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2675B4"/>
              </a:buClr>
              <a:buFont typeface="Wingdings" pitchFamily="-64" charset="2"/>
              <a:buChar char="§"/>
              <a:defRPr sz="18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2675B4"/>
              </a:buClr>
              <a:buFont typeface="Wingdings" pitchFamily="-64" charset="2"/>
              <a:buChar char="§"/>
              <a:defRPr sz="18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2675B4"/>
              </a:buClr>
              <a:buFont typeface="Wingdings" pitchFamily="-64" charset="2"/>
              <a:buChar char="§"/>
              <a:defRPr sz="18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1600" b="1" i="1" u="sng" dirty="0" smtClean="0">
                <a:solidFill>
                  <a:srgbClr val="002060"/>
                </a:solidFill>
                <a:latin typeface="Calibri"/>
                <a:cs typeface="Calibri"/>
              </a:rPr>
              <a:t>Certificates</a:t>
            </a:r>
          </a:p>
          <a:p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Applied Business Analytics - NEW</a:t>
            </a:r>
          </a:p>
          <a:p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Financial Markets &amp; Institutions</a:t>
            </a:r>
          </a:p>
          <a:p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International Marketing </a:t>
            </a:r>
          </a:p>
          <a:p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Project Management</a:t>
            </a:r>
          </a:p>
          <a:p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Risk Management &amp; Organizational Continuity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sz="2000" b="1" dirty="0" smtClean="0">
              <a:solidFill>
                <a:srgbClr val="002060"/>
              </a:solidFill>
              <a:latin typeface="Calibri"/>
              <a:cs typeface="Calibri"/>
            </a:endParaRPr>
          </a:p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sz="2000" b="1" dirty="0">
              <a:solidFill>
                <a:srgbClr val="002060"/>
              </a:solidFill>
              <a:latin typeface="Calibri"/>
              <a:cs typeface="Calibri"/>
            </a:endParaRPr>
          </a:p>
        </p:txBody>
      </p:sp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4756077" y="3581400"/>
            <a:ext cx="3921303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5425" indent="-2254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j-lt"/>
                <a:ea typeface="MS PGothic" pitchFamily="34" charset="-128"/>
                <a:cs typeface="Verdana" panose="020B0604030504040204" pitchFamily="34" charset="0"/>
              </a:defRPr>
            </a:lvl1pPr>
            <a:lvl2pPr marL="463550" indent="-2381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8975" indent="-2254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112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139825" indent="-2254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2675B4"/>
              </a:buClr>
              <a:buFont typeface="Wingdings" pitchFamily="-64" charset="2"/>
              <a:buChar char="§"/>
              <a:defRPr sz="18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2675B4"/>
              </a:buClr>
              <a:buFont typeface="Wingdings" pitchFamily="-64" charset="2"/>
              <a:buChar char="§"/>
              <a:defRPr sz="18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2675B4"/>
              </a:buClr>
              <a:buFont typeface="Wingdings" pitchFamily="-64" charset="2"/>
              <a:buChar char="§"/>
              <a:defRPr sz="18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2675B4"/>
              </a:buClr>
              <a:buFont typeface="Wingdings" pitchFamily="-64" charset="2"/>
              <a:buChar char="§"/>
              <a:defRPr sz="18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1600" b="1" i="1" u="sng" dirty="0" smtClean="0">
                <a:solidFill>
                  <a:srgbClr val="002060"/>
                </a:solidFill>
                <a:latin typeface="Calibri"/>
                <a:cs typeface="Calibri"/>
              </a:rPr>
              <a:t>Certificates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Advanced Information Technology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Computer Networks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Data </a:t>
            </a: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Analytics – NEW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Database Management &amp; Business Intelligence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Digital Forensics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Health </a:t>
            </a: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Informatics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Information Security</a:t>
            </a:r>
          </a:p>
          <a:p>
            <a:pPr lv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Information Technology</a:t>
            </a:r>
          </a:p>
          <a:p>
            <a:pPr lvl="0">
              <a:lnSpc>
                <a:spcPct val="8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IT Project Management</a:t>
            </a:r>
          </a:p>
          <a:p>
            <a:pPr lvl="0">
              <a:lnSpc>
                <a:spcPct val="8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002060"/>
                </a:solidFill>
                <a:latin typeface="Calibri" panose="020F0502020204030204" pitchFamily="34" charset="0"/>
              </a:rPr>
              <a:t>Web Application </a:t>
            </a:r>
            <a:r>
              <a:rPr lang="en-US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Development</a:t>
            </a:r>
          </a:p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sz="2000" b="1" dirty="0" smtClean="0">
              <a:solidFill>
                <a:srgbClr val="002060"/>
              </a:solidFill>
              <a:latin typeface="Calibri"/>
              <a:cs typeface="Calibri"/>
            </a:endParaRPr>
          </a:p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sz="2000" b="1" dirty="0">
              <a:solidFill>
                <a:srgbClr val="00206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680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952500" y="5334000"/>
            <a:ext cx="7086600" cy="1447800"/>
          </a:xfrm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For 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</a:rPr>
              <a:t>more information, please visit</a:t>
            </a:r>
            <a:r>
              <a:rPr lang="en-US" sz="2800" b="1" dirty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sz="3600" b="1" u="sng" dirty="0" smtClean="0">
                <a:solidFill>
                  <a:srgbClr val="C00000"/>
                </a:solidFill>
                <a:latin typeface="Calibri" panose="020F0502020204030204" pitchFamily="34" charset="0"/>
              </a:rPr>
              <a:t>www.bu.edu/met</a:t>
            </a:r>
            <a:r>
              <a:rPr lang="en-US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723900" y="457200"/>
            <a:ext cx="7543800" cy="1981200"/>
          </a:xfrm>
        </p:spPr>
        <p:txBody>
          <a:bodyPr anchor="ctr">
            <a:normAutofit/>
          </a:bodyPr>
          <a:lstStyle/>
          <a:p>
            <a:pPr algn="ct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Graduate Open House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ctr"/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Saturday, August 1,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2015</a:t>
            </a:r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George Sherman Union, Boston University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0"/>
          <p:cNvSpPr txBox="1">
            <a:spLocks/>
          </p:cNvSpPr>
          <p:nvPr/>
        </p:nvSpPr>
        <p:spPr>
          <a:xfrm>
            <a:off x="685800" y="2667000"/>
            <a:ext cx="7620000" cy="2590800"/>
          </a:xfrm>
          <a:prstGeom prst="rect">
            <a:avLst/>
          </a:prstGeom>
          <a:ln>
            <a:noFill/>
          </a:ln>
        </p:spPr>
        <p:txBody>
          <a:bodyPr vert="horz" lIns="0" tIns="0" rIns="0" bIns="0" anchor="ctr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chemeClr val="tx2"/>
                </a:solidFill>
                <a:latin typeface="Calibri" panose="020F0502020204030204" pitchFamily="34" charset="0"/>
              </a:rPr>
              <a:t>We offer a wide range of programs:</a:t>
            </a:r>
          </a:p>
          <a:p>
            <a:r>
              <a:rPr lang="en-US" sz="3200" dirty="0" smtClean="0">
                <a:solidFill>
                  <a:schemeClr val="tx2"/>
                </a:solidFill>
                <a:latin typeface="Calibri" panose="020F0502020204030204" pitchFamily="34" charset="0"/>
              </a:rPr>
              <a:t>Cybersecurity, Data Analytics, Banking and Finance, Health Informatics, Health Communication, Actuarial Science &amp; Urban Affairs </a:t>
            </a:r>
            <a:endParaRPr lang="en-US" sz="32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19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clipart lunch sandwich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752600"/>
            <a:ext cx="306871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5486400"/>
          </a:xfrm>
        </p:spPr>
        <p:txBody>
          <a:bodyPr anchor="ctr">
            <a:normAutofit/>
          </a:bodyPr>
          <a:lstStyle/>
          <a:p>
            <a:pPr algn="ctr"/>
            <a:r>
              <a:rPr lang="en-US" sz="8800" b="1" dirty="0" smtClean="0"/>
              <a:t>Lunch</a:t>
            </a:r>
            <a:br>
              <a:rPr lang="en-US" sz="8800" b="1" dirty="0" smtClean="0"/>
            </a:br>
            <a:r>
              <a:rPr lang="en-US" sz="8800" b="1" dirty="0" smtClean="0"/>
              <a:t/>
            </a:r>
            <a:br>
              <a:rPr lang="en-US" sz="8800" b="1" dirty="0" smtClean="0"/>
            </a:br>
            <a:r>
              <a:rPr lang="en-US" sz="8800" dirty="0"/>
              <a:t/>
            </a:r>
            <a:br>
              <a:rPr lang="en-US" sz="8800" dirty="0"/>
            </a:br>
            <a:r>
              <a:rPr lang="en-US" sz="8800" dirty="0" smtClean="0"/>
              <a:t>Back at 12:50</a:t>
            </a:r>
            <a:endParaRPr lang="en-US" sz="88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752600"/>
            <a:ext cx="2590800" cy="336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33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569864" y="31595"/>
            <a:ext cx="7772400" cy="2667000"/>
          </a:xfrm>
        </p:spPr>
        <p:txBody>
          <a:bodyPr anchor="ctr">
            <a:normAutofit/>
          </a:bodyPr>
          <a:lstStyle/>
          <a:p>
            <a:pPr algn="ctr"/>
            <a:r>
              <a:rPr lang="en-US" sz="6000" b="1" dirty="0" smtClean="0"/>
              <a:t>Tanya Zlateva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4800" b="1" dirty="0" smtClean="0"/>
              <a:t>Dean, Metropolitan College</a:t>
            </a:r>
            <a:endParaRPr lang="en-US" sz="4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2" t="12936" r="6449" b="10401"/>
          <a:stretch/>
        </p:blipFill>
        <p:spPr bwMode="auto">
          <a:xfrm>
            <a:off x="2738887" y="2590800"/>
            <a:ext cx="3434354" cy="3943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69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" y="76200"/>
            <a:ext cx="8610600" cy="1143001"/>
          </a:xfrm>
        </p:spPr>
        <p:txBody>
          <a:bodyPr anchor="ctr">
            <a:normAutofit/>
          </a:bodyPr>
          <a:lstStyle/>
          <a:p>
            <a:pPr algn="ctr"/>
            <a:r>
              <a:rPr lang="en-US" sz="5400" dirty="0" smtClean="0">
                <a:solidFill>
                  <a:schemeClr val="accent3"/>
                </a:solidFill>
              </a:rPr>
              <a:t>Agenda</a:t>
            </a:r>
            <a:endParaRPr lang="en-US" sz="5400" b="1" dirty="0">
              <a:solidFill>
                <a:schemeClr val="accent3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5" t="80835" r="31529" b="7346"/>
          <a:stretch/>
        </p:blipFill>
        <p:spPr bwMode="auto">
          <a:xfrm>
            <a:off x="2244761" y="6077219"/>
            <a:ext cx="4654479" cy="62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24474"/>
              </p:ext>
            </p:extLst>
          </p:nvPr>
        </p:nvGraphicFramePr>
        <p:xfrm>
          <a:off x="723900" y="1371600"/>
          <a:ext cx="7696200" cy="4394200"/>
        </p:xfrm>
        <a:graphic>
          <a:graphicData uri="http://schemas.openxmlformats.org/drawingml/2006/table">
            <a:tbl>
              <a:tblPr bandRow="1">
                <a:tableStyleId>{284E427A-3D55-4303-BF80-6455036E1DE7}</a:tableStyleId>
              </a:tblPr>
              <a:tblGrid>
                <a:gridCol w="1447800"/>
                <a:gridCol w="6248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9:00-9:15</a:t>
                      </a:r>
                      <a:endParaRPr lang="en-US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Welcome &amp; The Conference Theme: </a:t>
                      </a:r>
                    </a:p>
                    <a:p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What Makes a Competent Project Manager? </a:t>
                      </a:r>
                    </a:p>
                    <a:p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Roger Warburton</a:t>
                      </a:r>
                      <a:endParaRPr lang="en-US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9:15-9:30 </a:t>
                      </a:r>
                      <a:endParaRPr lang="en-US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Curriculum development, program accreditation, and academic outreach – The PMI Perspective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Mike </a:t>
                      </a:r>
                      <a:r>
                        <a:rPr lang="en-US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DePrisco</a:t>
                      </a:r>
                      <a:endParaRPr lang="en-US" b="1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9:30–10:15</a:t>
                      </a:r>
                      <a:endParaRPr lang="en-US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Developing Project Manager Competency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Alice Santiago &amp; Vijay Kanabar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10:15-10:30</a:t>
                      </a:r>
                      <a:endParaRPr lang="en-US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Coffee Break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10:30–11:15</a:t>
                      </a:r>
                      <a:endParaRPr lang="en-US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Project Manager Competency:</a:t>
                      </a:r>
                      <a:r>
                        <a:rPr lang="en-US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 </a:t>
                      </a:r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Soft Skills is the Hard Part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Steve Leybourne &amp; Alice Santiago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11:15–12:00</a:t>
                      </a:r>
                      <a:endParaRPr lang="en-US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Taking the Leap: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Large enterprise PM goes to the small company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</a:rPr>
                        <a:t>Jon Lacks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847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0" y="533400"/>
            <a:ext cx="3352800" cy="2209800"/>
          </a:xfrm>
        </p:spPr>
        <p:txBody>
          <a:bodyPr anchor="ctr">
            <a:normAutofit/>
          </a:bodyPr>
          <a:lstStyle/>
          <a:p>
            <a:pPr algn="ctr"/>
            <a:r>
              <a:rPr lang="en-US" sz="5400" b="1" dirty="0" smtClean="0"/>
              <a:t>Conference</a:t>
            </a:r>
            <a:br>
              <a:rPr lang="en-US" sz="5400" b="1" dirty="0" smtClean="0"/>
            </a:br>
            <a:r>
              <a:rPr lang="en-US" sz="5400" b="1" dirty="0" smtClean="0"/>
              <a:t>Theme</a:t>
            </a:r>
            <a:endParaRPr lang="en-US" sz="5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2" t="13282" r="44587" b="7451"/>
          <a:stretch/>
        </p:blipFill>
        <p:spPr bwMode="auto">
          <a:xfrm>
            <a:off x="0" y="1"/>
            <a:ext cx="5562600" cy="6889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400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04800"/>
            <a:ext cx="8382000" cy="1143000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 smtClean="0"/>
              <a:t>Conference Theme</a:t>
            </a:r>
            <a:endParaRPr 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3" t="27399" r="47412" b="24706"/>
          <a:stretch/>
        </p:blipFill>
        <p:spPr bwMode="auto">
          <a:xfrm>
            <a:off x="1883485" y="1600200"/>
            <a:ext cx="5529430" cy="492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41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"/>
            <a:ext cx="8382000" cy="1295400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/>
              <a:t>p</a:t>
            </a:r>
            <a:r>
              <a:rPr lang="en-US" b="1" dirty="0" smtClean="0"/>
              <a:t>miteach.org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3" t="15268" r="27935" b="6300"/>
          <a:stretch/>
        </p:blipFill>
        <p:spPr bwMode="auto">
          <a:xfrm>
            <a:off x="1376979" y="1494416"/>
            <a:ext cx="6131859" cy="521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987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81000"/>
            <a:ext cx="8382000" cy="9906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Michael </a:t>
            </a:r>
            <a:r>
              <a:rPr lang="en-US" b="1" dirty="0" err="1" smtClean="0"/>
              <a:t>DePrisco</a:t>
            </a:r>
            <a:endParaRPr lang="en-US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928241" y="2159913"/>
            <a:ext cx="4495800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normalizeH="0" baseline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Vice President,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normalizeH="0" baseline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Academic and Educational Programs,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4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PMI</a:t>
            </a:r>
            <a:endParaRPr kumimoji="0" lang="en-US" altLang="en-US" sz="4000" b="1" i="0" u="none" strike="noStrike" normalizeH="0" baseline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5121" name="Picture 1" descr="Michael DePrisco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38350"/>
            <a:ext cx="2941853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705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70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81000"/>
            <a:ext cx="8382000" cy="9906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Vijay Kanabar</a:t>
            </a:r>
            <a:endParaRPr lang="en-US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90600" y="5168443"/>
            <a:ext cx="767947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Associate Professor,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Computer Science &amp; Administrative Science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MET College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9" r="10658"/>
          <a:stretch/>
        </p:blipFill>
        <p:spPr bwMode="auto">
          <a:xfrm>
            <a:off x="990600" y="1600200"/>
            <a:ext cx="26887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810000" y="2230904"/>
            <a:ext cx="5063359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6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What is Competency?</a:t>
            </a:r>
            <a:endParaRPr lang="en-US" altLang="en-US" sz="6000" b="1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62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914400"/>
            <a:ext cx="8382000" cy="17526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30 Knowledge Modules</a:t>
            </a:r>
            <a:br>
              <a:rPr lang="en-US" b="1" dirty="0" smtClean="0"/>
            </a:br>
            <a:r>
              <a:rPr lang="en-US" dirty="0" smtClean="0"/>
              <a:t>KMs</a:t>
            </a:r>
            <a:endParaRPr lang="en-US" b="1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75441" y="3049012"/>
            <a:ext cx="8187559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latin typeface="+mj-lt"/>
              </a:rPr>
              <a:t>Each KM </a:t>
            </a:r>
            <a:r>
              <a:rPr lang="en-US" sz="4800" b="1" dirty="0" smtClean="0">
                <a:latin typeface="+mj-lt"/>
              </a:rPr>
              <a:t>defines a </a:t>
            </a:r>
            <a:r>
              <a:rPr lang="en-US" sz="4800" b="1" dirty="0">
                <a:latin typeface="+mj-lt"/>
              </a:rPr>
              <a:t>discrete component of PM </a:t>
            </a:r>
            <a:r>
              <a:rPr lang="en-US" sz="4800" b="1" dirty="0" smtClean="0">
                <a:latin typeface="+mj-lt"/>
              </a:rPr>
              <a:t>knowledge</a:t>
            </a:r>
          </a:p>
          <a:p>
            <a:endParaRPr lang="en-US" sz="4800" b="1" dirty="0">
              <a:latin typeface="+mj-lt"/>
            </a:endParaRPr>
          </a:p>
          <a:p>
            <a:r>
              <a:rPr lang="en-US" sz="4800" b="1" dirty="0" smtClean="0">
                <a:latin typeface="+mj-lt"/>
              </a:rPr>
              <a:t>See </a:t>
            </a:r>
            <a:r>
              <a:rPr lang="en-US" sz="4800" b="1" dirty="0">
                <a:latin typeface="+mj-lt"/>
              </a:rPr>
              <a:t>the handout.</a:t>
            </a:r>
            <a:endParaRPr lang="en-US" sz="4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87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938</TotalTime>
  <Words>455</Words>
  <Application>Microsoft Office PowerPoint</Application>
  <PresentationFormat>On-screen Show (4:3)</PresentationFormat>
  <Paragraphs>134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Flow</vt:lpstr>
      <vt:lpstr>Ninth Project Management in Practice 2015</vt:lpstr>
      <vt:lpstr>Ninth Project Management in Practice 2015</vt:lpstr>
      <vt:lpstr>Agenda</vt:lpstr>
      <vt:lpstr>Conference Theme</vt:lpstr>
      <vt:lpstr>Conference Theme</vt:lpstr>
      <vt:lpstr>pmiteach.org</vt:lpstr>
      <vt:lpstr>Michael DePrisco</vt:lpstr>
      <vt:lpstr>Vijay Kanabar</vt:lpstr>
      <vt:lpstr>30 Knowledge Modules KMs</vt:lpstr>
      <vt:lpstr>What a Knowledge Module Looks Like</vt:lpstr>
      <vt:lpstr>Technical Knowledge Domain</vt:lpstr>
      <vt:lpstr>Behavioral Knowledge Domain</vt:lpstr>
      <vt:lpstr>Conclusions</vt:lpstr>
      <vt:lpstr>Alice Santiago</vt:lpstr>
      <vt:lpstr>Vijay Kanabar &amp; Alice Santiago</vt:lpstr>
      <vt:lpstr>Coffee Break</vt:lpstr>
      <vt:lpstr>Steve Leybourne</vt:lpstr>
      <vt:lpstr>Steve Leybourne &amp; Alice Santiago</vt:lpstr>
      <vt:lpstr>Jon Lacks</vt:lpstr>
      <vt:lpstr>A Word From Our Sponsor</vt:lpstr>
      <vt:lpstr>MET Graduate Programs</vt:lpstr>
      <vt:lpstr>For more information, please visit www.bu.edu/met </vt:lpstr>
      <vt:lpstr>Lunch   Back at 12:50</vt:lpstr>
      <vt:lpstr>Tanya Zlateva Dean, Metropolitan College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Warburton, Roger D.H.</dc:creator>
  <cp:lastModifiedBy>Warburton, Roger D.H.</cp:lastModifiedBy>
  <cp:revision>43</cp:revision>
  <dcterms:created xsi:type="dcterms:W3CDTF">2015-05-12T17:11:23Z</dcterms:created>
  <dcterms:modified xsi:type="dcterms:W3CDTF">2015-05-15T10:36:41Z</dcterms:modified>
</cp:coreProperties>
</file>